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D0F0293-45DB-4781-9FFA-0B4E6CC780A3}">
          <p14:sldIdLst>
            <p14:sldId id="348"/>
          </p14:sldIdLst>
        </p14:section>
        <p14:section name="Wichtige Informationen und Ressourcen" id="{805B9579-48F8-47C4-B315-EA5068348044}">
          <p14:sldIdLst>
            <p14:sldId id="344"/>
          </p14:sldIdLst>
        </p14:section>
        <p14:section name="Experience Cloud Core Services" id="{7EA1DEED-67BD-4AC5-B233-A892AD57C8AD}">
          <p14:sldIdLst>
            <p14:sldId id="10437"/>
          </p14:sldIdLst>
        </p14:section>
        <p14:section name="Support-Services" id="{BC9E4873-2F44-4ACB-8BBC-7F66D47CD332}">
          <p14:sldIdLst>
            <p14:sldId id="10990"/>
            <p14:sldId id="10988"/>
            <p14:sldId id="10989"/>
            <p14:sldId id="10986"/>
            <p14:sldId id="10987"/>
          </p14:sldIdLst>
        </p14:section>
        <p14:section name="Ihre Adobe-Lösungen" id="{759DB6D9-CF6E-4397-9998-50EDF48D4E04}">
          <p14:sldIdLst>
            <p14:sldId id="10956"/>
            <p14:sldId id="10957"/>
            <p14:sldId id="10974"/>
            <p14:sldId id="10959"/>
            <p14:sldId id="10960"/>
            <p14:sldId id="10961"/>
            <p14:sldId id="10962"/>
            <p14:sldId id="10976"/>
            <p14:sldId id="10977"/>
            <p14:sldId id="10978"/>
            <p14:sldId id="10975"/>
          </p14:sldIdLst>
        </p14:section>
        <p14:section name="Einreichen eines Support-Tickets" id="{FB4B4DEE-A04C-4EBD-A644-91D10EC9798F}">
          <p14:sldIdLst>
            <p14:sldId id="10980"/>
            <p14:sldId id="10981"/>
            <p14:sldId id="10982"/>
            <p14:sldId id="10983"/>
            <p14:sldId id="10984"/>
            <p14:sldId id="10985"/>
          </p14:sldIdLst>
        </p14:section>
        <p14:section name="Kontaktaufnahme mit dem Adobe-Support" id="{614CC2FA-9910-4258-8CB5-14649164C836}">
          <p14:sldIdLst>
            <p14:sldId id="10964"/>
          </p14:sldIdLst>
        </p14:section>
        <p14:section name="Tools und Ressourcen" id="{82DABEE1-291E-4CA9-B1BA-984D0702D401}">
          <p14:sldIdLst>
            <p14:sldId id="10966"/>
            <p14:sldId id="10967"/>
            <p14:sldId id="392"/>
          </p14:sldIdLst>
        </p14:section>
        <p14:section name="Premier Support-Angebote"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5" d="100"/>
          <a:sy n="105" d="100"/>
        </p:scale>
        <p:origin x="717" y="51"/>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11/12/2021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76DA2-74C2-0942-8EC1-B909DF1AFA55}" type="slidenum">
              <a:rPr lang="en-US" smtClean="0"/>
              <a:t>22</a:t>
            </a:fld>
            <a:endParaRPr lang="en-US"/>
          </a:p>
        </p:txBody>
      </p:sp>
    </p:spTree>
    <p:extLst>
      <p:ext uri="{BB962C8B-B14F-4D97-AF65-F5344CB8AC3E}">
        <p14:creationId xmlns:p14="http://schemas.microsoft.com/office/powerpoint/2010/main" val="387927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76DA2-74C2-0942-8EC1-B909DF1AFA55}" type="slidenum">
              <a:rPr lang="en-US" smtClean="0"/>
              <a:t>31</a:t>
            </a:fld>
            <a:endParaRPr lang="en-US"/>
          </a:p>
        </p:txBody>
      </p:sp>
    </p:spTree>
    <p:extLst>
      <p:ext uri="{BB962C8B-B14F-4D97-AF65-F5344CB8AC3E}">
        <p14:creationId xmlns:p14="http://schemas.microsoft.com/office/powerpoint/2010/main" val="3714961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11/12/2021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11/12/2021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11/12/2021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de"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de"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de" TargetMode="External"/><Relationship Id="rId4" Type="http://schemas.openxmlformats.org/officeDocument/2006/relationships/image" Target="../media/image25.png"/><Relationship Id="rId9" Type="http://schemas.openxmlformats.org/officeDocument/2006/relationships/hyperlink" Target="https://experienceleague.adobe.com/?lang=de&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de"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de"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de"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de&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de"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de&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de"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de"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de/security/products/experience-manager.html" TargetMode="External"/><Relationship Id="rId11" Type="http://schemas.openxmlformats.org/officeDocument/2006/relationships/hyperlink" Target="https://experienceleague.adobe.com/docs/experience-manager-cloud-service/landing/home.html?lang=de"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de"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de" TargetMode="External"/><Relationship Id="rId9" Type="http://schemas.openxmlformats.org/officeDocument/2006/relationships/hyperlink" Target="https://experienceleague.adobe.com/docs/experience-manager-learn/forms/overview.html?lang=de"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d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de" TargetMode="External"/><Relationship Id="rId7" Type="http://schemas.openxmlformats.org/officeDocument/2006/relationships/hyperlink" Target="https://experienceleague.adobe.com/docs/campaign-standard.html?lang=de"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de"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de"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de"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de"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de"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de" TargetMode="External"/><Relationship Id="rId2" Type="http://schemas.openxmlformats.org/officeDocument/2006/relationships/hyperlink" Target="https://experienceleague.adobe.com/docs/experience-platform.html?lang=de"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de&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de#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de"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de"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de"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de"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de"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de/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xperienceleague.adobe.com/?Solution=Experience+Platform&amp;support-solution=General&amp;lang=de#support"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de#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de#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hyperlink" Target="https://experienceleague.adobe.com/?support-solution=General#support" TargetMode="External"/><Relationship Id="rId7" Type="http://schemas.openxmlformats.org/officeDocument/2006/relationships/image" Target="../media/image91.png"/><Relationship Id="rId2" Type="http://schemas.openxmlformats.org/officeDocument/2006/relationships/hyperlink" Target="https://experienceleague.adobe.com/?support-solution=General&amp;lang=de#support" TargetMode="External"/><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hyperlink" Target="https://helpx.adobe.com/de/contact/dma-external/DMACustomeCareRegionalPhoneNumbers.html" TargetMode="External"/><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de#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de"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de#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de/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d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hyperlink" Target="https://adobe.ly/businesssupport" TargetMode="External"/><Relationship Id="rId7" Type="http://schemas.openxmlformats.org/officeDocument/2006/relationships/image" Target="../media/image12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de#support" TargetMode="External"/><Relationship Id="rId2" Type="http://schemas.openxmlformats.org/officeDocument/2006/relationships/hyperlink" Target="experienceleague.adobe.com/?lang=de"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de/contact/dma-external/DMACustomeCareRegionalPhoneNumbers.html" TargetMode="External"/><Relationship Id="rId4" Type="http://schemas.openxmlformats.org/officeDocument/2006/relationships/hyperlink" Target="https://experienceleague.adobe.com/?support-solution=Campaign&amp;lang=de#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de#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de"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de"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de&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de-DE" sz="3600">
                <a:latin typeface="+mj-lt"/>
              </a:rPr>
              <a:t>Adobe Experience Cloud</a:t>
            </a:r>
            <a:br>
              <a:rPr lang="de-DE" sz="3600">
                <a:latin typeface="+mj-lt"/>
              </a:rPr>
            </a:br>
            <a:r>
              <a:rPr lang="de-DE" sz="3600">
                <a:latin typeface="+mj-lt"/>
              </a:rPr>
              <a:t>Support-Leitfaden</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de-DE" b="0" dirty="0">
                <a:latin typeface="Adobe Clean ExtraBold" panose="020B0903020404020204" pitchFamily="34" charset="0"/>
              </a:rPr>
              <a:t>Wichtige Informationen und Ressourcen, </a:t>
            </a:r>
            <a:br>
              <a:rPr lang="de-DE" b="0" dirty="0">
                <a:latin typeface="Adobe Clean ExtraBold" panose="020B0903020404020204" pitchFamily="34" charset="0"/>
              </a:rPr>
            </a:br>
            <a:r>
              <a:rPr lang="de-DE" b="0" dirty="0">
                <a:latin typeface="Adobe Clean ExtraBold" panose="020B0903020404020204" pitchFamily="34" charset="0"/>
              </a:rPr>
              <a:t>um Ihre Adobe-Lösung optimal zu nutzen.</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49144" cy="646189"/>
          </a:xfrm>
        </p:spPr>
        <p:txBody>
          <a:bodyPr/>
          <a:lstStyle/>
          <a:p>
            <a:r>
              <a:rPr lang="de-DE" sz="2600" dirty="0">
                <a:latin typeface="+mj-lt"/>
              </a:rPr>
              <a:t>Adobe </a:t>
            </a:r>
            <a:r>
              <a:rPr lang="de-DE" sz="2600" dirty="0" err="1">
                <a:latin typeface="+mj-lt"/>
              </a:rPr>
              <a:t>Audience</a:t>
            </a:r>
            <a:r>
              <a:rPr lang="de-DE" sz="2600" dirty="0">
                <a:latin typeface="+mj-lt"/>
              </a:rPr>
              <a:t> Manager: </a:t>
            </a:r>
            <a:r>
              <a:rPr lang="de-DE" sz="2600" dirty="0">
                <a:solidFill>
                  <a:schemeClr val="tx1"/>
                </a:solidFill>
                <a:latin typeface="+mj-lt"/>
              </a:rPr>
              <a:t>Daten-Management-Plattform, die Sie bei der Erstellung eindeutiger Zielgruppenprofile unterstützt, damit Sie Ihre lukrativsten Segmente identifizieren und auf allen digitalen Kanälen nutzen können.</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FFFFFF"/>
                    </a:solidFill>
                    <a:latin typeface="Adobe Clean ExtraBold"/>
                  </a:rPr>
                  <a:t>Zielgruppen verstehen</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Verschaffen Sie sich einen vollständigen Überblick über Ihre Zielgruppen, indem Sie alle Ihre Datenquellen an einem zentralen Ort zusammenführen.</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Neue Segmente erstellen</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Entdecken und organisieren Sie fortlaufend neue, lukrative Segmente für gezielteres Targeting und bessere Personalisierung.</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350" spc="-20" dirty="0">
                    <a:solidFill>
                      <a:srgbClr val="FFFFFF"/>
                    </a:solidFill>
                    <a:latin typeface="Adobe Clean ExtraBold"/>
                  </a:rPr>
                  <a:t>Wirkungsvolle Werbeaktionen durchführen</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Führen Sie produktivere Werbekampagnen aus, indem Sie auf jeder beliebigen Plattform spezifische Segmente ansprechen.</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300" u="sng" dirty="0">
                  <a:solidFill>
                    <a:schemeClr val="bg1"/>
                  </a:solidFill>
                  <a:latin typeface="+mj-lt"/>
                  <a:hlinkClick r:id="rId8">
                    <a:extLst>
                      <a:ext uri="{A12FA001-AC4F-418D-AE19-62706E023703}">
                        <ahyp:hlinkClr xmlns:ahyp="http://schemas.microsoft.com/office/drawing/2018/hyperlinkcolor" val="tx"/>
                      </a:ext>
                    </a:extLst>
                  </a:hlinkClick>
                </a:rPr>
                <a:t>Implementierungs-Handbuch</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9">
                    <a:extLst>
                      <a:ext uri="{A12FA001-AC4F-418D-AE19-62706E023703}">
                        <ahyp:hlinkClr xmlns:ahyp="http://schemas.microsoft.com/office/drawing/2018/hyperlinkcolor" val="tx"/>
                      </a:ext>
                    </a:extLst>
                  </a:hlinkClick>
                </a:rPr>
                <a:t>Lernen und Support</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10">
                    <a:extLst>
                      <a:ext uri="{A12FA001-AC4F-418D-AE19-62706E023703}">
                        <ahyp:hlinkClr xmlns:ahyp="http://schemas.microsoft.com/office/drawing/2018/hyperlinkcolor" val="tx"/>
                      </a:ext>
                    </a:extLst>
                  </a:hlinkClick>
                </a:rPr>
                <a:t>Audience Manager-Dokumentation</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12">
                    <a:extLst>
                      <a:ext uri="{A12FA001-AC4F-418D-AE19-62706E023703}">
                        <ahyp:hlinkClr xmlns:ahyp="http://schemas.microsoft.com/office/drawing/2018/hyperlinkcolor" val="tx"/>
                      </a:ext>
                    </a:extLst>
                  </a:hlinkClick>
                </a:rPr>
                <a:t>Audience Manager-Community</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Die besten Erlebnisse sind persönlich. Nutzen Sie unser einheitliches, progressives Profil, um auf jedem Kanal das beste </a:t>
            </a:r>
            <a:br>
              <a:rPr lang="de-DE" sz="1400" dirty="0"/>
            </a:br>
            <a:r>
              <a:rPr lang="de-DE" sz="1400" dirty="0"/>
              <a:t>Erlebnis zu bieten.</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Die Durchführung isolierter Tests in Silos ist nicht sinnvoll. Testen Sie alle Inhalte auf jedem Kanal und zu jeder Zeit.</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FFFFFF"/>
                  </a:solidFill>
                  <a:latin typeface="Adobe Clean ExtraBold"/>
                </a:rPr>
                <a:t>Omnichannel-Personalisierung</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FFFFFF"/>
                  </a:solidFill>
                  <a:latin typeface="Adobe Clean ExtraBold"/>
                </a:rPr>
                <a:t>für alle</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de-DE" sz="1600">
                  <a:solidFill>
                    <a:srgbClr val="FFFFFF"/>
                  </a:solidFill>
                  <a:latin typeface="Adobe Clean ExtraBold"/>
                </a:rPr>
                <a:t>A/B-Tests und multivariate Tests bringen Gewissheit</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320" dirty="0">
                  <a:solidFill>
                    <a:srgbClr val="FFFFFF"/>
                  </a:solidFill>
                  <a:latin typeface="Adobe Clean ExtraBold"/>
                </a:rPr>
                <a:t>Verbessern Sie Erlebnisse mit KI-gestützter Automatisierung und Skalierung</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Testen und personalisieren Sie Inhalte für jeden Besucher, indem Sie per Klick künstliche Intelligenz anwenden.</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dirty="0">
                <a:latin typeface="+mj-lt"/>
              </a:rPr>
              <a:t>Adobe Target:</a:t>
            </a:r>
            <a:r>
              <a:rPr lang="de-DE" dirty="0">
                <a:solidFill>
                  <a:schemeClr val="tx1"/>
                </a:solidFill>
                <a:latin typeface="+mj-lt"/>
              </a:rPr>
              <a:t> ermöglicht Ihnen, mithilfe einfacher Tests den optimalen Inhalt zu ermitteln. Auf diese Weise können Sie jedem Kunden </a:t>
            </a:r>
            <a:br>
              <a:rPr lang="de-DE" dirty="0">
                <a:solidFill>
                  <a:schemeClr val="tx1"/>
                </a:solidFill>
                <a:latin typeface="+mj-lt"/>
              </a:rPr>
            </a:br>
            <a:r>
              <a:rPr lang="de-DE" dirty="0">
                <a:solidFill>
                  <a:schemeClr val="tx1"/>
                </a:solidFill>
                <a:latin typeface="+mj-lt"/>
              </a:rPr>
              <a:t>ein optimales Erlebnis bieten.</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300" dirty="0">
                  <a:solidFill>
                    <a:schemeClr val="bg1"/>
                  </a:solidFill>
                  <a:latin typeface="+mj-lt"/>
                  <a:hlinkClick r:id="rId2">
                    <a:extLst>
                      <a:ext uri="{A12FA001-AC4F-418D-AE19-62706E023703}">
                        <ahyp:hlinkClr xmlns:ahyp="http://schemas.microsoft.com/office/drawing/2018/hyperlinkcolor" val="tx"/>
                      </a:ext>
                    </a:extLst>
                  </a:hlinkClick>
                </a:rPr>
                <a:t>Implementierungs-Handbuch</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3">
                    <a:extLst>
                      <a:ext uri="{A12FA001-AC4F-418D-AE19-62706E023703}">
                        <ahyp:hlinkClr xmlns:ahyp="http://schemas.microsoft.com/office/drawing/2018/hyperlinkcolor" val="tx"/>
                      </a:ext>
                    </a:extLst>
                  </a:hlinkClick>
                </a:rPr>
                <a:t>Target-Community</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4">
                    <a:extLst>
                      <a:ext uri="{A12FA001-AC4F-418D-AE19-62706E023703}">
                        <ahyp:hlinkClr xmlns:ahyp="http://schemas.microsoft.com/office/drawing/2018/hyperlinkcolor" val="tx"/>
                      </a:ext>
                    </a:extLst>
                  </a:hlinkClick>
                </a:rPr>
                <a:t>Lernen und Support</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6">
                    <a:extLst>
                      <a:ext uri="{A12FA001-AC4F-418D-AE19-62706E023703}">
                        <ahyp:hlinkClr xmlns:ahyp="http://schemas.microsoft.com/office/drawing/2018/hyperlinkcolor" val="tx"/>
                      </a:ext>
                    </a:extLst>
                  </a:hlinkClick>
                </a:rPr>
                <a:t>Target-Dokumentation</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dirty="0">
                <a:latin typeface="+mj-lt"/>
              </a:rPr>
              <a:t>Adobe Experience Manager:</a:t>
            </a:r>
            <a:r>
              <a:rPr lang="de-DE" dirty="0">
                <a:solidFill>
                  <a:schemeClr val="tx1"/>
                </a:solidFill>
                <a:latin typeface="+mj-lt"/>
              </a:rPr>
              <a:t> eine leistungsstarke Plattform zur Verwaltung und Bereitstellung vernetzter digitaler Erlebnisse auf der gesamten Customer Journey – egal ob im Internet oder im Geschäft.</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dirty="0">
                  <a:solidFill>
                    <a:schemeClr val="bg1"/>
                  </a:solidFill>
                  <a:latin typeface="+mj-lt"/>
                  <a:hlinkClick r:id="rId2">
                    <a:extLst>
                      <a:ext uri="{A12FA001-AC4F-418D-AE19-62706E023703}">
                        <ahyp:hlinkClr xmlns:ahyp="http://schemas.microsoft.com/office/drawing/2018/hyperlinkcolor" val="tx"/>
                      </a:ext>
                    </a:extLst>
                  </a:hlinkClick>
                </a:rPr>
                <a:t>Experience Manager-Community</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a:solidFill>
                    <a:srgbClr val="FFFFFF"/>
                  </a:solidFill>
                  <a:latin typeface="+mj-lt"/>
                  <a:hlinkClick r:id="rId3">
                    <a:extLst>
                      <a:ext uri="{A12FA001-AC4F-418D-AE19-62706E023703}">
                        <ahyp:hlinkClr xmlns:ahyp="http://schemas.microsoft.com/office/drawing/2018/hyperlinkcolor" val="tx"/>
                      </a:ext>
                    </a:extLst>
                  </a:hlinkClick>
                </a:rPr>
                <a:t>Lernen und Support</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de-DE" sz="1400">
                  <a:solidFill>
                    <a:schemeClr val="bg1"/>
                  </a:solidFill>
                  <a:latin typeface="+mj-lt"/>
                  <a:hlinkClick r:id="rId4">
                    <a:extLst>
                      <a:ext uri="{A12FA001-AC4F-418D-AE19-62706E023703}">
                        <ahyp:hlinkClr xmlns:ahyp="http://schemas.microsoft.com/office/drawing/2018/hyperlinkcolor" val="tx"/>
                      </a:ext>
                    </a:extLst>
                  </a:hlinkClick>
                </a:rPr>
                <a:t>Hauptkomponenten</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de-DE" sz="1400">
                  <a:solidFill>
                    <a:schemeClr val="bg1"/>
                  </a:solidFill>
                  <a:latin typeface="+mj-lt"/>
                  <a:hlinkClick r:id="rId5">
                    <a:extLst>
                      <a:ext uri="{A12FA001-AC4F-418D-AE19-62706E023703}">
                        <ahyp:hlinkClr xmlns:ahyp="http://schemas.microsoft.com/office/drawing/2018/hyperlinkcolor" val="tx"/>
                      </a:ext>
                    </a:extLst>
                  </a:hlinkClick>
                </a:rPr>
                <a:t>Expertensitzungen</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lnSpc>
                  <a:spcPts val="1400"/>
                </a:lnSpc>
              </a:pPr>
              <a:r>
                <a:rPr lang="de-DE" sz="1400" dirty="0">
                  <a:solidFill>
                    <a:schemeClr val="bg1"/>
                  </a:solidFill>
                  <a:latin typeface="+mj-lt"/>
                  <a:hlinkClick r:id="rId6">
                    <a:extLst>
                      <a:ext uri="{A12FA001-AC4F-418D-AE19-62706E023703}">
                        <ahyp:hlinkClr xmlns:ahyp="http://schemas.microsoft.com/office/drawing/2018/hyperlinkcolor" val="tx"/>
                      </a:ext>
                    </a:extLst>
                  </a:hlinkClick>
                </a:rPr>
                <a:t>Sicherheits-Updates </a:t>
              </a:r>
              <a:br>
                <a:rPr lang="de-DE" sz="1400" dirty="0">
                  <a:solidFill>
                    <a:schemeClr val="bg1"/>
                  </a:solidFill>
                  <a:latin typeface="+mj-lt"/>
                  <a:hlinkClick r:id="rId6">
                    <a:extLst>
                      <a:ext uri="{A12FA001-AC4F-418D-AE19-62706E023703}">
                        <ahyp:hlinkClr xmlns:ahyp="http://schemas.microsoft.com/office/drawing/2018/hyperlinkcolor" val="tx"/>
                      </a:ext>
                    </a:extLst>
                  </a:hlinkClick>
                </a:rPr>
              </a:br>
              <a:r>
                <a:rPr lang="de-DE" sz="1400" dirty="0">
                  <a:solidFill>
                    <a:schemeClr val="bg1"/>
                  </a:solidFill>
                  <a:latin typeface="+mj-lt"/>
                  <a:hlinkClick r:id="rId6">
                    <a:extLst>
                      <a:ext uri="{A12FA001-AC4F-418D-AE19-62706E023703}">
                        <ahyp:hlinkClr xmlns:ahyp="http://schemas.microsoft.com/office/drawing/2018/hyperlinkcolor" val="tx"/>
                      </a:ext>
                    </a:extLst>
                  </a:hlinkClick>
                </a:rPr>
                <a:t>für Experience Manager</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de-DE" sz="1300" dirty="0">
                  <a:solidFill>
                    <a:schemeClr val="bg1"/>
                  </a:solidFill>
                  <a:latin typeface="+mj-lt"/>
                  <a:hlinkClick r:id="rId7">
                    <a:extLst>
                      <a:ext uri="{A12FA001-AC4F-418D-AE19-62706E023703}">
                        <ahyp:hlinkClr xmlns:ahyp="http://schemas.microsoft.com/office/drawing/2018/hyperlinkcolor" val="tx"/>
                      </a:ext>
                    </a:extLst>
                  </a:hlinkClick>
                </a:rPr>
                <a:t>Implementierungs-Handbuch </a:t>
              </a:r>
              <a:br>
                <a:rPr lang="de-DE" sz="1300" dirty="0">
                  <a:solidFill>
                    <a:schemeClr val="bg1"/>
                  </a:solidFill>
                  <a:latin typeface="+mj-lt"/>
                  <a:hlinkClick r:id="rId7">
                    <a:extLst>
                      <a:ext uri="{A12FA001-AC4F-418D-AE19-62706E023703}">
                        <ahyp:hlinkClr xmlns:ahyp="http://schemas.microsoft.com/office/drawing/2018/hyperlinkcolor" val="tx"/>
                      </a:ext>
                    </a:extLst>
                  </a:hlinkClick>
                </a:rPr>
              </a:br>
              <a:r>
                <a:rPr lang="de-DE" sz="1300" dirty="0">
                  <a:solidFill>
                    <a:schemeClr val="bg1"/>
                  </a:solidFill>
                  <a:latin typeface="+mj-lt"/>
                  <a:hlinkClick r:id="rId7">
                    <a:extLst>
                      <a:ext uri="{A12FA001-AC4F-418D-AE19-62706E023703}">
                        <ahyp:hlinkClr xmlns:ahyp="http://schemas.microsoft.com/office/drawing/2018/hyperlinkcolor" val="tx"/>
                      </a:ext>
                    </a:extLst>
                  </a:hlinkClick>
                </a:rPr>
                <a:t>für 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dirty="0">
                  <a:solidFill>
                    <a:schemeClr val="bg1"/>
                  </a:solidFill>
                  <a:latin typeface="+mj-lt"/>
                  <a:hlinkClick r:id="rId8">
                    <a:extLst>
                      <a:ext uri="{A12FA001-AC4F-418D-AE19-62706E023703}">
                        <ahyp:hlinkClr xmlns:ahyp="http://schemas.microsoft.com/office/drawing/2018/hyperlinkcolor" val="tx"/>
                      </a:ext>
                    </a:extLst>
                  </a:hlinkClick>
                </a:rPr>
                <a:t>Implementierungs-Handbuch </a:t>
              </a:r>
              <a:br>
                <a:rPr lang="de-DE" sz="1400" dirty="0">
                  <a:solidFill>
                    <a:schemeClr val="bg1"/>
                  </a:solidFill>
                  <a:latin typeface="+mj-lt"/>
                  <a:hlinkClick r:id="rId8">
                    <a:extLst>
                      <a:ext uri="{A12FA001-AC4F-418D-AE19-62706E023703}">
                        <ahyp:hlinkClr xmlns:ahyp="http://schemas.microsoft.com/office/drawing/2018/hyperlinkcolor" val="tx"/>
                      </a:ext>
                    </a:extLst>
                  </a:hlinkClick>
                </a:rPr>
              </a:br>
              <a:r>
                <a:rPr lang="de-DE" sz="1400" dirty="0">
                  <a:solidFill>
                    <a:schemeClr val="bg1"/>
                  </a:solidFill>
                  <a:latin typeface="+mj-lt"/>
                  <a:hlinkClick r:id="rId8">
                    <a:extLst>
                      <a:ext uri="{A12FA001-AC4F-418D-AE19-62706E023703}">
                        <ahyp:hlinkClr xmlns:ahyp="http://schemas.microsoft.com/office/drawing/2018/hyperlinkcolor" val="tx"/>
                      </a:ext>
                    </a:extLst>
                  </a:hlinkClick>
                </a:rPr>
                <a:t>für Experience Manager Assets</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dirty="0">
                  <a:solidFill>
                    <a:schemeClr val="bg1"/>
                  </a:solidFill>
                  <a:latin typeface="+mj-lt"/>
                  <a:hlinkClick r:id="rId9">
                    <a:extLst>
                      <a:ext uri="{A12FA001-AC4F-418D-AE19-62706E023703}">
                        <ahyp:hlinkClr xmlns:ahyp="http://schemas.microsoft.com/office/drawing/2018/hyperlinkcolor" val="tx"/>
                      </a:ext>
                    </a:extLst>
                  </a:hlinkClick>
                </a:rPr>
                <a:t>Implementierungs-Handbuch </a:t>
              </a:r>
              <a:br>
                <a:rPr lang="de-DE" sz="1400" dirty="0">
                  <a:solidFill>
                    <a:schemeClr val="bg1"/>
                  </a:solidFill>
                  <a:latin typeface="+mj-lt"/>
                  <a:hlinkClick r:id="rId9">
                    <a:extLst>
                      <a:ext uri="{A12FA001-AC4F-418D-AE19-62706E023703}">
                        <ahyp:hlinkClr xmlns:ahyp="http://schemas.microsoft.com/office/drawing/2018/hyperlinkcolor" val="tx"/>
                      </a:ext>
                    </a:extLst>
                  </a:hlinkClick>
                </a:rPr>
              </a:br>
              <a:r>
                <a:rPr lang="de-DE" sz="1400" dirty="0">
                  <a:solidFill>
                    <a:schemeClr val="bg1"/>
                  </a:solidFill>
                  <a:latin typeface="+mj-lt"/>
                  <a:hlinkClick r:id="rId9">
                    <a:extLst>
                      <a:ext uri="{A12FA001-AC4F-418D-AE19-62706E023703}">
                        <ahyp:hlinkClr xmlns:ahyp="http://schemas.microsoft.com/office/drawing/2018/hyperlinkcolor" val="tx"/>
                      </a:ext>
                    </a:extLst>
                  </a:hlinkClick>
                </a:rPr>
                <a:t>für Experience Manager Forms</a:t>
              </a: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a:solidFill>
                    <a:schemeClr val="bg1"/>
                  </a:solidFill>
                  <a:latin typeface="+mj-lt"/>
                  <a:hlinkClick r:id="rId10">
                    <a:extLst>
                      <a:ext uri="{A12FA001-AC4F-418D-AE19-62706E023703}">
                        <ahyp:hlinkClr xmlns:ahyp="http://schemas.microsoft.com/office/drawing/2018/hyperlinkcolor" val="tx"/>
                      </a:ext>
                    </a:extLst>
                  </a:hlinkClick>
                </a:rPr>
                <a:t>Überblick: Experience Manager as a Cloud Service</a:t>
              </a: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dirty="0">
                  <a:solidFill>
                    <a:schemeClr val="bg1"/>
                  </a:solidFill>
                  <a:latin typeface="+mj-lt"/>
                  <a:hlinkClick r:id="rId11">
                    <a:extLst>
                      <a:ext uri="{A12FA001-AC4F-418D-AE19-62706E023703}">
                        <ahyp:hlinkClr xmlns:ahyp="http://schemas.microsoft.com/office/drawing/2018/hyperlinkcolor" val="tx"/>
                      </a:ext>
                    </a:extLst>
                  </a:hlinkClick>
                </a:rPr>
                <a:t>Benutzer- und Implementierungs-Handbücher </a:t>
              </a:r>
              <a:br>
                <a:rPr lang="de-DE" sz="1400" dirty="0">
                  <a:solidFill>
                    <a:schemeClr val="bg1"/>
                  </a:solidFill>
                  <a:latin typeface="+mj-lt"/>
                  <a:hlinkClick r:id="rId11">
                    <a:extLst>
                      <a:ext uri="{A12FA001-AC4F-418D-AE19-62706E023703}">
                        <ahyp:hlinkClr xmlns:ahyp="http://schemas.microsoft.com/office/drawing/2018/hyperlinkcolor" val="tx"/>
                      </a:ext>
                    </a:extLst>
                  </a:hlinkClick>
                </a:rPr>
              </a:br>
              <a:r>
                <a:rPr lang="de-DE" sz="1400" dirty="0">
                  <a:solidFill>
                    <a:schemeClr val="bg1"/>
                  </a:solidFill>
                  <a:latin typeface="+mj-lt"/>
                  <a:hlinkClick r:id="rId11">
                    <a:extLst>
                      <a:ext uri="{A12FA001-AC4F-418D-AE19-62706E023703}">
                        <ahyp:hlinkClr xmlns:ahyp="http://schemas.microsoft.com/office/drawing/2018/hyperlinkcolor" val="tx"/>
                      </a:ext>
                    </a:extLst>
                  </a:hlinkClick>
                </a:rPr>
                <a:t>für Experience Manager </a:t>
              </a:r>
              <a:r>
                <a:rPr lang="de-DE" sz="1400" dirty="0" err="1">
                  <a:solidFill>
                    <a:schemeClr val="bg1"/>
                  </a:solidFill>
                  <a:latin typeface="+mj-lt"/>
                  <a:hlinkClick r:id="rId11">
                    <a:extLst>
                      <a:ext uri="{A12FA001-AC4F-418D-AE19-62706E023703}">
                        <ahyp:hlinkClr xmlns:ahyp="http://schemas.microsoft.com/office/drawing/2018/hyperlinkcolor" val="tx"/>
                      </a:ext>
                    </a:extLst>
                  </a:hlinkClick>
                </a:rPr>
                <a:t>as</a:t>
              </a:r>
              <a:r>
                <a:rPr lang="de-DE" sz="1400" dirty="0">
                  <a:solidFill>
                    <a:schemeClr val="bg1"/>
                  </a:solidFill>
                  <a:latin typeface="+mj-lt"/>
                  <a:hlinkClick r:id="rId11">
                    <a:extLst>
                      <a:ext uri="{A12FA001-AC4F-418D-AE19-62706E023703}">
                        <ahyp:hlinkClr xmlns:ahyp="http://schemas.microsoft.com/office/drawing/2018/hyperlinkcolor" val="tx"/>
                      </a:ext>
                    </a:extLst>
                  </a:hlinkClick>
                </a:rPr>
                <a:t> Cloud Service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de-DE" sz="1500" dirty="0">
                  <a:solidFill>
                    <a:srgbClr val="FFFFFF"/>
                  </a:solidFill>
                  <a:latin typeface="Adobe Clean ExtraBold"/>
                </a:rPr>
                <a:t>Content-Management-System</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de-DE" sz="1600">
                  <a:solidFill>
                    <a:srgbClr val="FFFFFF"/>
                  </a:solidFill>
                  <a:latin typeface="Adobe Clean ExtraBold"/>
                </a:rPr>
                <a:t>Digital Asset Management</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de-DE" sz="1600">
                  <a:solidFill>
                    <a:srgbClr val="FFFFFF"/>
                  </a:solidFill>
                  <a:latin typeface="Adobe Clean ExtraBold"/>
                </a:rPr>
                <a:t>Digitale Registrierung</a:t>
              </a:r>
              <a:br>
                <a:rPr lang="de-DE" sz="1600">
                  <a:solidFill>
                    <a:srgbClr val="FFFFFF"/>
                  </a:solidFill>
                  <a:latin typeface="Adobe Clean ExtraBold"/>
                </a:rPr>
              </a:br>
              <a:r>
                <a:rPr lang="de-DE" sz="1600">
                  <a:solidFill>
                    <a:srgbClr val="FFFFFF"/>
                  </a:solidFill>
                  <a:latin typeface="Adobe Clean ExtraBold"/>
                </a:rPr>
                <a:t>und Formulare</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de-DE" sz="160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FFFFFF"/>
                  </a:solidFill>
                  <a:latin typeface="Adobe Clean ExtraBold"/>
                </a:rPr>
                <a:t>Digital Signage</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Erstellen und verwalten Sie Ihr digitales Erlebnis auf allen Kanälen mit automatisierten Tools, die eine mühelose Skalierung ermöglichen.</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de-DE" sz="1200" dirty="0"/>
              <a:t>Verwenden Sie mehr Zeit für Erlebnisse und weniger für </a:t>
            </a:r>
            <a:br>
              <a:rPr lang="de-DE" sz="1200" dirty="0"/>
            </a:br>
            <a:r>
              <a:rPr lang="de-DE" sz="1200" dirty="0"/>
              <a:t>das Suchen und Anpassen </a:t>
            </a:r>
            <a:br>
              <a:rPr lang="de-DE" sz="1200" dirty="0"/>
            </a:br>
            <a:r>
              <a:rPr lang="de-DE" sz="1200" dirty="0"/>
              <a:t>von Inhalten.</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Durchgängige Lösung, </a:t>
            </a:r>
            <a:br>
              <a:rPr lang="de-DE" sz="1200" dirty="0"/>
            </a:br>
            <a:r>
              <a:rPr lang="de-DE" sz="1200" dirty="0"/>
              <a:t>die Ihre Formulare und Kommunikationsprozesse miteinander verbindet.</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de-DE" sz="1200" dirty="0"/>
              <a:t>Das erste Cloud-native Content-Management-System für Unternehmen mit optimaler Leistung, hervorragenden SLAs und Sicherheit.</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Verbinden Sie mühelos </a:t>
            </a:r>
            <a:br>
              <a:rPr lang="de-DE" sz="1200" dirty="0"/>
            </a:br>
            <a:r>
              <a:rPr lang="de-DE" sz="1200" dirty="0"/>
              <a:t>Online- und Offline-Erlebnisse mit interaktiver Signage, </a:t>
            </a:r>
            <a:br>
              <a:rPr lang="de-DE" sz="1200" dirty="0"/>
            </a:br>
            <a:r>
              <a:rPr lang="de-DE" sz="1200" dirty="0"/>
              <a:t>die auf Kundendaten </a:t>
            </a:r>
            <a:br>
              <a:rPr lang="de-DE" sz="1200" dirty="0"/>
            </a:br>
            <a:r>
              <a:rPr lang="de-DE" sz="1200" dirty="0"/>
              <a:t>und Trigger reagiert.</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a:solidFill>
                    <a:srgbClr val="FFFFFF"/>
                  </a:solidFill>
                  <a:latin typeface="+mj-lt"/>
                  <a:hlinkClick r:id="rId22">
                    <a:extLst>
                      <a:ext uri="{A12FA001-AC4F-418D-AE19-62706E023703}">
                        <ahyp:hlinkClr xmlns:ahyp="http://schemas.microsoft.com/office/drawing/2018/hyperlinkcolor" val="tx"/>
                      </a:ext>
                    </a:extLst>
                  </a:hlinkClick>
                </a:rPr>
                <a:t>Experience Manager-Dokumentation</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dirty="0">
                <a:latin typeface="+mj-lt"/>
              </a:rPr>
              <a:t>Adobe Campaign: </a:t>
            </a:r>
            <a:r>
              <a:rPr lang="de-DE" dirty="0">
                <a:solidFill>
                  <a:schemeClr val="tx1"/>
                </a:solidFill>
                <a:latin typeface="+mj-lt"/>
              </a:rPr>
              <a:t>Kanalübergreifendes Kampagnen-Management-Tool, mit dem Sie Kampagnen auf allen Ihren Medien verbessern und personalisieren können.</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50" dirty="0">
                    <a:solidFill>
                      <a:srgbClr val="FFFFFF"/>
                    </a:solidFill>
                    <a:latin typeface="Adobe Clean ExtraBold"/>
                  </a:rPr>
                  <a:t>Kampagnen-Management vereinfachen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de-DE" sz="1400" dirty="0"/>
                <a:t>Verwalten Sie Ihre Daten und überwachen Sie die Leistung Ihrer Kampagnen von </a:t>
              </a:r>
              <a:br>
                <a:rPr lang="de-DE" sz="1400" dirty="0"/>
              </a:br>
              <a:r>
                <a:rPr lang="de-DE" sz="1400" dirty="0"/>
                <a:t>einem zentralen Ort aus.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Ansprechende Inhalte bieten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23902" y="2600219"/>
              <a:ext cx="3512472" cy="738664"/>
            </a:xfrm>
            <a:prstGeom prst="rect">
              <a:avLst/>
            </a:prstGeom>
            <a:noFill/>
          </p:spPr>
          <p:txBody>
            <a:bodyPr wrap="square">
              <a:spAutoFit/>
            </a:bodyPr>
            <a:lstStyle/>
            <a:p>
              <a:pPr algn="ctr"/>
              <a:r>
                <a:rPr lang="de-DE" sz="1400" dirty="0"/>
                <a:t>Nutzen Sie personalisierte und kontextbezogene Echtzeit-Nachrichten, </a:t>
              </a:r>
              <a:br>
                <a:rPr lang="de-DE" sz="1400" dirty="0"/>
              </a:br>
              <a:r>
                <a:rPr lang="de-DE" sz="1400" dirty="0"/>
                <a:t>um ein attraktives Kundenerlebnis zu schaffen.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Automatisieren</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76751" y="2600219"/>
              <a:ext cx="3606774" cy="738664"/>
            </a:xfrm>
            <a:prstGeom prst="rect">
              <a:avLst/>
            </a:prstGeom>
            <a:noFill/>
          </p:spPr>
          <p:txBody>
            <a:bodyPr wrap="square">
              <a:spAutoFit/>
            </a:bodyPr>
            <a:lstStyle/>
            <a:p>
              <a:pPr algn="ctr"/>
              <a:r>
                <a:rPr lang="de-DE" sz="1400" dirty="0"/>
                <a:t>Steigern Sie mit automatisierten Marketing-Aktionen die Produktivität Ihrer Kampagnen und verkürzen Sie so die Markteinführungszeit.</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de-DE" sz="1400" dirty="0">
                  <a:solidFill>
                    <a:schemeClr val="bg1"/>
                  </a:solidFill>
                  <a:latin typeface="+mj-lt"/>
                  <a:hlinkClick r:id="rId2">
                    <a:extLst>
                      <a:ext uri="{A12FA001-AC4F-418D-AE19-62706E023703}">
                        <ahyp:hlinkClr xmlns:ahyp="http://schemas.microsoft.com/office/drawing/2018/hyperlinkcolor" val="tx"/>
                      </a:ext>
                    </a:extLst>
                  </a:hlinkClick>
                </a:rPr>
                <a:t>Implementierungs-Handbuch </a:t>
              </a:r>
              <a:br>
                <a:rPr lang="de-DE" sz="1400" dirty="0">
                  <a:solidFill>
                    <a:schemeClr val="bg1"/>
                  </a:solidFill>
                  <a:latin typeface="+mj-lt"/>
                  <a:hlinkClick r:id="rId2">
                    <a:extLst>
                      <a:ext uri="{A12FA001-AC4F-418D-AE19-62706E023703}">
                        <ahyp:hlinkClr xmlns:ahyp="http://schemas.microsoft.com/office/drawing/2018/hyperlinkcolor" val="tx"/>
                      </a:ext>
                    </a:extLst>
                  </a:hlinkClick>
                </a:rPr>
              </a:br>
              <a:r>
                <a:rPr lang="de-DE" sz="1400" dirty="0">
                  <a:solidFill>
                    <a:schemeClr val="bg1"/>
                  </a:solidFill>
                  <a:latin typeface="+mj-lt"/>
                  <a:hlinkClick r:id="rId2">
                    <a:extLst>
                      <a:ext uri="{A12FA001-AC4F-418D-AE19-62706E023703}">
                        <ahyp:hlinkClr xmlns:ahyp="http://schemas.microsoft.com/office/drawing/2018/hyperlinkcolor" val="tx"/>
                      </a:ext>
                    </a:extLst>
                  </a:hlinkClick>
                </a:rPr>
                <a:t>für Campaign Classic</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de-DE" sz="1400">
                  <a:solidFill>
                    <a:schemeClr val="bg1"/>
                  </a:solidFill>
                  <a:latin typeface="+mj-lt"/>
                  <a:hlinkClick r:id="rId3">
                    <a:extLst>
                      <a:ext uri="{A12FA001-AC4F-418D-AE19-62706E023703}">
                        <ahyp:hlinkClr xmlns:ahyp="http://schemas.microsoft.com/office/drawing/2018/hyperlinkcolor" val="tx"/>
                      </a:ext>
                    </a:extLst>
                  </a:hlinkClick>
                </a:rPr>
                <a:t>Campaign Classic-Community</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de-DE" sz="1400">
                  <a:solidFill>
                    <a:schemeClr val="bg1"/>
                  </a:solidFill>
                  <a:latin typeface="+mj-lt"/>
                  <a:hlinkClick r:id="rId4">
                    <a:extLst>
                      <a:ext uri="{A12FA001-AC4F-418D-AE19-62706E023703}">
                        <ahyp:hlinkClr xmlns:ahyp="http://schemas.microsoft.com/office/drawing/2018/hyperlinkcolor" val="tx"/>
                      </a:ext>
                    </a:extLst>
                  </a:hlinkClick>
                </a:rPr>
                <a:t>Lernen und Support für Campaign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de-DE" sz="1400" dirty="0">
                  <a:solidFill>
                    <a:schemeClr val="bg1"/>
                  </a:solidFill>
                  <a:latin typeface="+mj-lt"/>
                  <a:hlinkClick r:id="rId5">
                    <a:extLst>
                      <a:ext uri="{A12FA001-AC4F-418D-AE19-62706E023703}">
                        <ahyp:hlinkClr xmlns:ahyp="http://schemas.microsoft.com/office/drawing/2018/hyperlinkcolor" val="tx"/>
                      </a:ext>
                    </a:extLst>
                  </a:hlinkClick>
                </a:rPr>
                <a:t>Implementierungs-Handbuch </a:t>
              </a:r>
              <a:br>
                <a:rPr lang="de-DE" sz="1400" dirty="0">
                  <a:solidFill>
                    <a:schemeClr val="bg1"/>
                  </a:solidFill>
                  <a:latin typeface="+mj-lt"/>
                  <a:hlinkClick r:id="rId5">
                    <a:extLst>
                      <a:ext uri="{A12FA001-AC4F-418D-AE19-62706E023703}">
                        <ahyp:hlinkClr xmlns:ahyp="http://schemas.microsoft.com/office/drawing/2018/hyperlinkcolor" val="tx"/>
                      </a:ext>
                    </a:extLst>
                  </a:hlinkClick>
                </a:rPr>
              </a:br>
              <a:r>
                <a:rPr lang="de-DE" sz="1400" dirty="0">
                  <a:solidFill>
                    <a:schemeClr val="bg1"/>
                  </a:solidFill>
                  <a:latin typeface="+mj-lt"/>
                  <a:hlinkClick r:id="rId5">
                    <a:extLst>
                      <a:ext uri="{A12FA001-AC4F-418D-AE19-62706E023703}">
                        <ahyp:hlinkClr xmlns:ahyp="http://schemas.microsoft.com/office/drawing/2018/hyperlinkcolor" val="tx"/>
                      </a:ext>
                    </a:extLst>
                  </a:hlinkClick>
                </a:rPr>
                <a:t>für Campaign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de-DE" sz="1400">
                  <a:solidFill>
                    <a:schemeClr val="bg1"/>
                  </a:solidFill>
                  <a:latin typeface="+mj-lt"/>
                  <a:hlinkClick r:id="rId6">
                    <a:extLst>
                      <a:ext uri="{A12FA001-AC4F-418D-AE19-62706E023703}">
                        <ahyp:hlinkClr xmlns:ahyp="http://schemas.microsoft.com/office/drawing/2018/hyperlinkcolor" val="tx"/>
                      </a:ext>
                    </a:extLst>
                  </a:hlinkClick>
                </a:rPr>
                <a:t>Campaign Standard-Community</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de-DE" sz="1400" dirty="0">
                  <a:solidFill>
                    <a:schemeClr val="bg1"/>
                  </a:solidFill>
                  <a:latin typeface="+mj-lt"/>
                  <a:hlinkClick r:id="rId7">
                    <a:extLst>
                      <a:ext uri="{A12FA001-AC4F-418D-AE19-62706E023703}">
                        <ahyp:hlinkClr xmlns:ahyp="http://schemas.microsoft.com/office/drawing/2018/hyperlinkcolor" val="tx"/>
                      </a:ext>
                    </a:extLst>
                  </a:hlinkClick>
                </a:rPr>
                <a:t>Lernen und Support </a:t>
              </a:r>
              <a:br>
                <a:rPr lang="de-DE" sz="1400" dirty="0">
                  <a:solidFill>
                    <a:schemeClr val="bg1"/>
                  </a:solidFill>
                  <a:latin typeface="+mj-lt"/>
                  <a:hlinkClick r:id="rId7">
                    <a:extLst>
                      <a:ext uri="{A12FA001-AC4F-418D-AE19-62706E023703}">
                        <ahyp:hlinkClr xmlns:ahyp="http://schemas.microsoft.com/office/drawing/2018/hyperlinkcolor" val="tx"/>
                      </a:ext>
                    </a:extLst>
                  </a:hlinkClick>
                </a:rPr>
              </a:br>
              <a:r>
                <a:rPr lang="de-DE" sz="1400" dirty="0">
                  <a:solidFill>
                    <a:schemeClr val="bg1"/>
                  </a:solidFill>
                  <a:latin typeface="+mj-lt"/>
                  <a:hlinkClick r:id="rId7">
                    <a:extLst>
                      <a:ext uri="{A12FA001-AC4F-418D-AE19-62706E023703}">
                        <ahyp:hlinkClr xmlns:ahyp="http://schemas.microsoft.com/office/drawing/2018/hyperlinkcolor" val="tx"/>
                      </a:ext>
                    </a:extLst>
                  </a:hlinkClick>
                </a:rPr>
                <a:t>für Campaign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de-DE" sz="1400">
                  <a:solidFill>
                    <a:schemeClr val="bg1"/>
                  </a:solidFill>
                  <a:latin typeface="+mj-lt"/>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294465"/>
            <a:ext cx="11699134" cy="646189"/>
          </a:xfrm>
        </p:spPr>
        <p:txBody>
          <a:bodyPr/>
          <a:lstStyle/>
          <a:p>
            <a:r>
              <a:rPr lang="de-DE" sz="2600" dirty="0">
                <a:latin typeface="+mj-lt"/>
              </a:rPr>
              <a:t>Adobe Experience </a:t>
            </a:r>
            <a:r>
              <a:rPr lang="de-DE" sz="2600" dirty="0" err="1">
                <a:latin typeface="+mj-lt"/>
              </a:rPr>
              <a:t>Platform</a:t>
            </a:r>
            <a:r>
              <a:rPr lang="de-DE" sz="2600" dirty="0">
                <a:latin typeface="+mj-lt"/>
              </a:rPr>
              <a:t>: </a:t>
            </a:r>
            <a:r>
              <a:rPr lang="de-DE" sz="2600" b="0" i="0" dirty="0" err="1">
                <a:solidFill>
                  <a:srgbClr val="000000"/>
                </a:solidFill>
                <a:latin typeface="+mj-lt"/>
              </a:rPr>
              <a:t>Platform</a:t>
            </a:r>
            <a:r>
              <a:rPr lang="de-DE" sz="2600" b="0" i="0" dirty="0">
                <a:solidFill>
                  <a:srgbClr val="000000"/>
                </a:solidFill>
                <a:latin typeface="+mj-lt"/>
              </a:rPr>
              <a:t> ermöglicht Unternehmen </a:t>
            </a:r>
            <a:br>
              <a:rPr lang="de-DE" sz="2600" b="0" i="0" dirty="0">
                <a:solidFill>
                  <a:srgbClr val="000000"/>
                </a:solidFill>
                <a:latin typeface="+mj-lt"/>
              </a:rPr>
            </a:br>
            <a:r>
              <a:rPr lang="de-DE" sz="2600" b="0" i="0" dirty="0">
                <a:solidFill>
                  <a:srgbClr val="000000"/>
                </a:solidFill>
                <a:latin typeface="+mj-lt"/>
              </a:rPr>
              <a:t>die Zentralisierung und Standardisierung von Kundendaten und -inhalten </a:t>
            </a:r>
            <a:br>
              <a:rPr lang="de-DE" sz="2600" b="0" i="0" dirty="0">
                <a:solidFill>
                  <a:srgbClr val="000000"/>
                </a:solidFill>
                <a:latin typeface="+mj-lt"/>
              </a:rPr>
            </a:br>
            <a:r>
              <a:rPr lang="de-DE" sz="2600" b="0" i="0" dirty="0">
                <a:solidFill>
                  <a:srgbClr val="000000"/>
                </a:solidFill>
                <a:latin typeface="+mj-lt"/>
              </a:rPr>
              <a:t>aus beliebigen Systemen sowie die Anwendung von Data Science </a:t>
            </a:r>
            <a:br>
              <a:rPr lang="de-DE" sz="2600" b="0" i="0" dirty="0">
                <a:solidFill>
                  <a:srgbClr val="000000"/>
                </a:solidFill>
                <a:latin typeface="+mj-lt"/>
              </a:rPr>
            </a:br>
            <a:r>
              <a:rPr lang="de-DE" sz="2600" b="0" i="0" dirty="0">
                <a:solidFill>
                  <a:srgbClr val="000000"/>
                </a:solidFill>
                <a:latin typeface="+mj-lt"/>
              </a:rPr>
              <a:t>und maschinellem Lernen, um das Design und die Bereitstellung </a:t>
            </a:r>
            <a:br>
              <a:rPr lang="de-DE" sz="2600" b="0" i="0" dirty="0">
                <a:solidFill>
                  <a:srgbClr val="000000"/>
                </a:solidFill>
                <a:latin typeface="+mj-lt"/>
              </a:rPr>
            </a:br>
            <a:r>
              <a:rPr lang="de-DE" sz="2600" b="0" i="0" dirty="0">
                <a:solidFill>
                  <a:srgbClr val="000000"/>
                </a:solidFill>
                <a:latin typeface="+mj-lt"/>
              </a:rPr>
              <a:t>von personalisierten Kundenerlebnissen erheblich zu verbessern.</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65334"/>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de-DE" sz="1400" b="0" i="0" dirty="0">
                  <a:solidFill>
                    <a:srgbClr val="000000"/>
                  </a:solidFill>
                  <a:latin typeface="adobe-clean-ux"/>
                </a:rPr>
                <a:t>Die Adobe-Lösung der nächsten Generation für die kanalübergreifende Analyse, die auf Adobe Experience </a:t>
              </a:r>
              <a:r>
                <a:rPr lang="de-DE" sz="1400" b="0" i="0" dirty="0" err="1">
                  <a:solidFill>
                    <a:srgbClr val="000000"/>
                  </a:solidFill>
                  <a:latin typeface="adobe-clean-ux"/>
                </a:rPr>
                <a:t>Platform</a:t>
              </a:r>
              <a:r>
                <a:rPr lang="de-DE" sz="1400" b="0" i="0" dirty="0">
                  <a:solidFill>
                    <a:srgbClr val="000000"/>
                  </a:solidFill>
                  <a:latin typeface="adobe-clean-ux"/>
                </a:rPr>
                <a:t> aufsetzt</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65334"/>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de-DE" sz="1400" dirty="0"/>
                <a:t>Business-Anwender erfahren hier, </a:t>
              </a:r>
              <a:br>
                <a:rPr lang="de-DE" sz="1400" dirty="0"/>
              </a:br>
              <a:r>
                <a:rPr lang="de-DE" sz="1400" dirty="0"/>
                <a:t>wie sie Ereignis-, Orchestrierungs- </a:t>
              </a:r>
              <a:br>
                <a:rPr lang="de-DE" sz="1400" dirty="0"/>
              </a:br>
              <a:r>
                <a:rPr lang="de-DE" sz="1400" dirty="0"/>
                <a:t>und Aktionsaktivitäten kombinieren, </a:t>
              </a:r>
              <a:br>
                <a:rPr lang="de-DE" sz="1400" dirty="0"/>
              </a:br>
              <a:r>
                <a:rPr lang="de-DE" sz="1400" dirty="0"/>
                <a:t>um eine Customer Journey zu erstellen.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65334"/>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de-DE" sz="1400" dirty="0"/>
                <a:t>Erlangen Sie eine einheitliche Sicht auf Ihren Kunden, indem Sie Daten aus dem gesamten Unternehmen zusammenführen.</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2">
                    <a:extLst>
                      <a:ext uri="{A12FA001-AC4F-418D-AE19-62706E023703}">
                        <ahyp:hlinkClr xmlns:ahyp="http://schemas.microsoft.com/office/drawing/2018/hyperlinkcolor" val="tx"/>
                      </a:ext>
                    </a:extLst>
                  </a:hlinkClick>
                </a:rPr>
                <a:t>Implementierungs-Handbuch</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3">
                    <a:extLst>
                      <a:ext uri="{A12FA001-AC4F-418D-AE19-62706E023703}">
                        <ahyp:hlinkClr xmlns:ahyp="http://schemas.microsoft.com/office/drawing/2018/hyperlinkcolor" val="tx"/>
                      </a:ext>
                    </a:extLst>
                  </a:hlinkClick>
                </a:rPr>
                <a:t>Experience Platform-Community</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rgbClr val="FFFFFF"/>
                  </a:solidFill>
                  <a:latin typeface="+mj-lt"/>
                  <a:hlinkClick r:id="rId4">
                    <a:extLst>
                      <a:ext uri="{A12FA001-AC4F-418D-AE19-62706E023703}">
                        <ahyp:hlinkClr xmlns:ahyp="http://schemas.microsoft.com/office/drawing/2018/hyperlinkcolor" val="tx"/>
                      </a:ext>
                    </a:extLst>
                  </a:hlinkClick>
                </a:rPr>
                <a:t>Lernen und Support</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811932"/>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47992"/>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48119"/>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de-DE"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Experience </a:t>
              </a:r>
              <a:r>
                <a:rPr lang="de-DE" sz="1400" u="sng" dirty="0" err="1">
                  <a:ln>
                    <a:noFill/>
                  </a:ln>
                  <a:solidFill>
                    <a:schemeClr val="bg1"/>
                  </a:solidFill>
                  <a:latin typeface="+mj-lt"/>
                  <a:hlinkClick r:id="rId11">
                    <a:extLst>
                      <a:ext uri="{A12FA001-AC4F-418D-AE19-62706E023703}">
                        <ahyp:hlinkClr xmlns:ahyp="http://schemas.microsoft.com/office/drawing/2018/hyperlinkcolor" val="tx"/>
                      </a:ext>
                    </a:extLst>
                  </a:hlinkClick>
                </a:rPr>
                <a:t>Platform</a:t>
              </a:r>
              <a:r>
                <a:rPr lang="de-DE"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de-DE"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Experience </a:t>
              </a:r>
              <a:r>
                <a:rPr lang="de-DE" sz="1400" u="sng" dirty="0" err="1">
                  <a:ln>
                    <a:noFill/>
                  </a:ln>
                  <a:solidFill>
                    <a:schemeClr val="bg1"/>
                  </a:solidFill>
                  <a:latin typeface="+mj-lt"/>
                  <a:hlinkClick r:id="rId2">
                    <a:extLst>
                      <a:ext uri="{A12FA001-AC4F-418D-AE19-62706E023703}">
                        <ahyp:hlinkClr xmlns:ahyp="http://schemas.microsoft.com/office/drawing/2018/hyperlinkcolor" val="tx"/>
                      </a:ext>
                    </a:extLst>
                  </a:hlinkClick>
                </a:rPr>
                <a:t>Platform</a:t>
              </a:r>
              <a:r>
                <a:rPr lang="de-DE"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-Dokumentation</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de-DE" sz="1400" u="sng">
                  <a:solidFill>
                    <a:schemeClr val="bg1"/>
                  </a:solidFill>
                  <a:latin typeface="+mj-lt"/>
                  <a:hlinkClick r:id="rId12">
                    <a:extLst>
                      <a:ext uri="{A12FA001-AC4F-418D-AE19-62706E023703}">
                        <ahyp:hlinkClr xmlns:ahyp="http://schemas.microsoft.com/office/drawing/2018/hyperlinkcolor" val="tx"/>
                      </a:ext>
                    </a:extLst>
                  </a:hlinkClick>
                </a:rPr>
                <a:t>Support-Fall erstellen</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a:latin typeface="+mj-lt"/>
              </a:rPr>
              <a:t>Adobe Primetime: </a:t>
            </a:r>
            <a:r>
              <a:rPr lang="de-DE">
                <a:solidFill>
                  <a:schemeClr val="tx1"/>
                </a:solidFill>
                <a:latin typeface="+mj-lt"/>
              </a:rPr>
              <a:t>Multiscreen-TV-Plattform, die Rundfunkunternehmen, Kabelnetzen und Dienstleistern hilft, ansprechende und personalisierte TV- und Filmerlebnisse zu schaffen und zu monetarisieren.</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TV überall bereitstellen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de-DE" sz="1400"/>
                <a:t>Bieten Sie Zuschauern ihre bevorzugten Fernseh- und Filminhalte an jedem beliebigen Ort auf 3,4 Milliarden Geräten.</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Flexible Workflows erstellen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de-DE" sz="1400" dirty="0"/>
                <a:t>Fügen Sie Ihren vorhandenen Sende- </a:t>
              </a:r>
              <a:br>
                <a:rPr lang="de-DE" sz="1400" dirty="0"/>
              </a:br>
              <a:r>
                <a:rPr lang="de-DE" sz="1400" dirty="0"/>
                <a:t>und Distributions-Workflows modulare Funktionen hinzu, wie etwa VOD, Live- </a:t>
              </a:r>
              <a:br>
                <a:rPr lang="de-DE" sz="1400" dirty="0"/>
              </a:br>
              <a:r>
                <a:rPr lang="de-DE" sz="1400" dirty="0"/>
                <a:t>und lineares Fernsehen.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Insights und Ergebnisse bieten</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76751" y="2600219"/>
              <a:ext cx="3606774" cy="954107"/>
            </a:xfrm>
            <a:prstGeom prst="rect">
              <a:avLst/>
            </a:prstGeom>
            <a:noFill/>
          </p:spPr>
          <p:txBody>
            <a:bodyPr wrap="square">
              <a:spAutoFit/>
            </a:bodyPr>
            <a:lstStyle/>
            <a:p>
              <a:pPr algn="ctr"/>
              <a:r>
                <a:rPr lang="de-DE" sz="1400" dirty="0" err="1"/>
                <a:t>Insights</a:t>
              </a:r>
              <a:r>
                <a:rPr lang="de-DE" sz="1400" dirty="0"/>
                <a:t> durch Adobe Marketing Cloud-Integrationen ermöglichen es Medienanbietern, den Versand von Kampagnen und die Schaltung von Anzeigen in Echtzeit zu optimieren.</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2">
                    <a:extLst>
                      <a:ext uri="{A12FA001-AC4F-418D-AE19-62706E023703}">
                        <ahyp:hlinkClr xmlns:ahyp="http://schemas.microsoft.com/office/drawing/2018/hyperlinkcolor" val="tx"/>
                      </a:ext>
                    </a:extLst>
                  </a:hlinkClick>
                </a:rPr>
                <a:t>Primetime-Dokumentation</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de-DE" sz="1400">
                  <a:solidFill>
                    <a:srgbClr val="FFFFFF"/>
                  </a:solidFill>
                  <a:latin typeface="+mj-lt"/>
                  <a:hlinkClick r:id="rId3">
                    <a:extLst>
                      <a:ext uri="{A12FA001-AC4F-418D-AE19-62706E023703}">
                        <ahyp:hlinkClr xmlns:ahyp="http://schemas.microsoft.com/office/drawing/2018/hyperlinkcolor" val="tx"/>
                      </a:ext>
                    </a:extLst>
                  </a:hlinkClick>
                </a:rPr>
                <a:t>Lernen und Support</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a:latin typeface="+mj-lt"/>
              </a:rPr>
              <a:t>Adobe Marketo Engage: </a:t>
            </a:r>
            <a:r>
              <a:rPr lang="de-DE">
                <a:solidFill>
                  <a:schemeClr val="tx1"/>
                </a:solidFill>
                <a:latin typeface="+mj-lt"/>
              </a:rPr>
              <a:t>Halten Sie bei jedem Schritt in der Customer Journey Kontakt zu Ihren Kunden, indem Sie das Customer Experience Management mithilfe von Marketo Engage neu gestalten.</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0"/>
            <a:ext cx="3679201" cy="2527283"/>
            <a:chOff x="340538" y="1413855"/>
            <a:chExt cx="3679201" cy="2527283"/>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5"/>
              <a:ext cx="3679201" cy="2527283"/>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Kundenbeziehungen stärken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88777" y="2600219"/>
              <a:ext cx="3582722" cy="1169551"/>
            </a:xfrm>
            <a:prstGeom prst="rect">
              <a:avLst/>
            </a:prstGeom>
            <a:noFill/>
          </p:spPr>
          <p:txBody>
            <a:bodyPr wrap="square">
              <a:spAutoFit/>
            </a:bodyPr>
            <a:lstStyle/>
            <a:p>
              <a:pPr algn="ctr"/>
              <a:r>
                <a:rPr lang="de-DE" sz="1400" dirty="0"/>
                <a:t>Binden Sie Ihre Kunden und erweitern Sie </a:t>
              </a:r>
              <a:br>
                <a:rPr lang="de-DE" sz="1400" dirty="0"/>
              </a:br>
              <a:r>
                <a:rPr lang="de-DE" sz="1400" dirty="0"/>
                <a:t>den Kundenstock durch datengesteuerte Interaktionen. Verbessern Sie Kundenerlebnisse. Ermöglichen Sie einfacheres Onboarding </a:t>
              </a:r>
              <a:br>
                <a:rPr lang="de-DE" sz="1400" dirty="0"/>
              </a:br>
              <a:r>
                <a:rPr lang="de-DE" sz="1400" dirty="0"/>
                <a:t>und langfristigen Kundenerfolg.</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527281"/>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Marketing-Maßnahmen skalieren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663731"/>
            </a:xfrm>
            <a:prstGeom prst="rect">
              <a:avLst/>
            </a:prstGeom>
            <a:noFill/>
          </p:spPr>
          <p:txBody>
            <a:bodyPr wrap="square">
              <a:spAutoFit/>
            </a:bodyPr>
            <a:lstStyle/>
            <a:p>
              <a:pPr algn="ctr"/>
              <a:r>
                <a:rPr lang="de-DE" sz="1400" dirty="0"/>
                <a:t>Steigern Sie Skalierung und Effizienz </a:t>
              </a:r>
              <a:br>
                <a:rPr lang="de-DE" sz="1400" dirty="0"/>
              </a:br>
              <a:r>
                <a:rPr lang="de-DE" sz="1400" dirty="0"/>
                <a:t>wie ein Profi. Nutzen Sie Technologien, </a:t>
              </a:r>
              <a:br>
                <a:rPr lang="de-DE" sz="1400" dirty="0"/>
              </a:br>
              <a:r>
                <a:rPr lang="de-DE" sz="1400" dirty="0"/>
                <a:t>um Reichweite, Qualität und ROI zu steigern.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527282"/>
            <a:chOff x="340538" y="1413856"/>
            <a:chExt cx="3679201" cy="2527282"/>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52728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de-DE" sz="1600" dirty="0">
                    <a:solidFill>
                      <a:srgbClr val="FFFFFF"/>
                    </a:solidFill>
                    <a:latin typeface="Adobe Clean ExtraBold"/>
                  </a:rPr>
                  <a:t>Account-basiertes </a:t>
                </a:r>
                <a:br>
                  <a:rPr lang="de-DE" sz="1600" dirty="0">
                    <a:solidFill>
                      <a:srgbClr val="FFFFFF"/>
                    </a:solidFill>
                    <a:latin typeface="Adobe Clean ExtraBold"/>
                  </a:rPr>
                </a:br>
                <a:r>
                  <a:rPr lang="de-DE" sz="1600" dirty="0">
                    <a:solidFill>
                      <a:srgbClr val="FFFFFF"/>
                    </a:solidFill>
                    <a:latin typeface="Adobe Clean ExtraBold"/>
                  </a:rPr>
                  <a:t>Marketing meistern</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76751" y="2600219"/>
              <a:ext cx="3606774" cy="1169551"/>
            </a:xfrm>
            <a:prstGeom prst="rect">
              <a:avLst/>
            </a:prstGeom>
            <a:noFill/>
          </p:spPr>
          <p:txBody>
            <a:bodyPr wrap="square">
              <a:spAutoFit/>
            </a:bodyPr>
            <a:lstStyle/>
            <a:p>
              <a:pPr algn="ctr"/>
              <a:r>
                <a:rPr lang="de-DE" sz="1400" dirty="0"/>
                <a:t>Akquirieren, halten und erweitern Sie lukrative Kundensegmente. Erstellen Sie mühelos Listen mit Zielgruppenkonten. Messen und optimieren Sie ABM ganzheitlich. Erzielen Sie ein nahtloses kanalübergreifendes Erlebnis.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2">
                    <a:extLst>
                      <a:ext uri="{A12FA001-AC4F-418D-AE19-62706E023703}">
                        <ahyp:hlinkClr xmlns:ahyp="http://schemas.microsoft.com/office/drawing/2018/hyperlinkcolor" val="tx"/>
                      </a:ext>
                    </a:extLst>
                  </a:hlinkClick>
                </a:rPr>
                <a:t>Marketo-Community</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3">
                    <a:extLst>
                      <a:ext uri="{A12FA001-AC4F-418D-AE19-62706E023703}">
                        <ahyp:hlinkClr xmlns:ahyp="http://schemas.microsoft.com/office/drawing/2018/hyperlinkcolor" val="tx"/>
                      </a:ext>
                    </a:extLst>
                  </a:hlinkClick>
                </a:rPr>
                <a:t>Marketo-Dokumentation</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6">
                    <a:extLst>
                      <a:ext uri="{A12FA001-AC4F-418D-AE19-62706E023703}">
                        <ahyp:hlinkClr xmlns:ahyp="http://schemas.microsoft.com/office/drawing/2018/hyperlinkcolor" val="tx"/>
                      </a:ext>
                    </a:extLst>
                  </a:hlinkClick>
                </a:rPr>
                <a:t>Support-Portal</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7">
                    <a:extLst>
                      <a:ext uri="{A12FA001-AC4F-418D-AE19-62706E023703}">
                        <ahyp:hlinkClr xmlns:ahyp="http://schemas.microsoft.com/office/drawing/2018/hyperlinkcolor" val="tx"/>
                      </a:ext>
                    </a:extLst>
                  </a:hlinkClick>
                </a:rPr>
                <a:t>Wissensdatenbank</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a:latin typeface="+mj-lt"/>
              </a:rPr>
              <a:t>Adobe Commerce: </a:t>
            </a:r>
            <a:r>
              <a:rPr lang="de-DE">
                <a:solidFill>
                  <a:schemeClr val="tx1"/>
                </a:solidFill>
                <a:latin typeface="+mj-lt"/>
              </a:rPr>
              <a:t>End-to-end-Commerce, der mit Ihnen mitwächst – unabhängig von Unternehmensgröße und -standort.</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440848"/>
            <a:chOff x="340538" y="1413856"/>
            <a:chExt cx="3679201" cy="2440848"/>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44084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de-DE" sz="1500" dirty="0">
                    <a:solidFill>
                      <a:srgbClr val="FFFFFF"/>
                    </a:solidFill>
                    <a:latin typeface="Adobe Clean ExtraBold"/>
                  </a:rPr>
                  <a:t>Eine zentrale Plattform </a:t>
                </a:r>
                <a:br>
                  <a:rPr lang="de-DE" sz="1500" dirty="0">
                    <a:solidFill>
                      <a:srgbClr val="FFFFFF"/>
                    </a:solidFill>
                    <a:latin typeface="Adobe Clean ExtraBold"/>
                  </a:rPr>
                </a:br>
                <a:r>
                  <a:rPr lang="de-DE" sz="1500" dirty="0">
                    <a:solidFill>
                      <a:srgbClr val="FFFFFF"/>
                    </a:solidFill>
                    <a:latin typeface="Adobe Clean ExtraBold"/>
                  </a:rPr>
                  <a:t>für alle Ihre Bedürfnisse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49114" y="2549885"/>
              <a:ext cx="3662048" cy="1169551"/>
            </a:xfrm>
            <a:prstGeom prst="rect">
              <a:avLst/>
            </a:prstGeom>
            <a:noFill/>
          </p:spPr>
          <p:txBody>
            <a:bodyPr wrap="square">
              <a:spAutoFit/>
            </a:bodyPr>
            <a:lstStyle/>
            <a:p>
              <a:pPr algn="ctr"/>
              <a:r>
                <a:rPr lang="de-DE" sz="1400" dirty="0"/>
                <a:t>Egal, ob Sie ein B2B-, D2C- oder B2C-Unternehmen sind, können Sie mit Adobe Commerce mehrere Vertriebskanäle und Marken verwalten und in neue Länder expandieren – ganz einfach von einer Plattform aus.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440848"/>
            <a:chOff x="340538" y="1413856"/>
            <a:chExt cx="3679201" cy="2440848"/>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44084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de-DE" sz="1500" dirty="0">
                    <a:solidFill>
                      <a:srgbClr val="FFFFFF"/>
                    </a:solidFill>
                    <a:latin typeface="Adobe Clean ExtraBold"/>
                  </a:rPr>
                  <a:t>Intelligenz von </a:t>
                </a:r>
                <a:br>
                  <a:rPr lang="de-DE" sz="1500" dirty="0">
                    <a:solidFill>
                      <a:srgbClr val="FFFFFF"/>
                    </a:solidFill>
                    <a:latin typeface="Adobe Clean ExtraBold"/>
                  </a:rPr>
                </a:br>
                <a:r>
                  <a:rPr lang="de-DE" sz="1500" dirty="0">
                    <a:solidFill>
                      <a:srgbClr val="FFFFFF"/>
                    </a:solidFill>
                    <a:latin typeface="Adobe Clean ExtraBold"/>
                  </a:rPr>
                  <a:t>branchenführender KI</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de-DE" sz="1400" dirty="0"/>
                <a:t>Intelligenter Handel, gestützt durch Adobe Sensei AI, bietet verwertbare Datenanalysen und automatisiert Backend-Workflows.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72261" y="1712620"/>
            <a:ext cx="3696356" cy="2440847"/>
            <a:chOff x="331960" y="1413855"/>
            <a:chExt cx="3696356" cy="2440847"/>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44084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de-DE" sz="1500" dirty="0">
                    <a:solidFill>
                      <a:srgbClr val="FFFFFF"/>
                    </a:solidFill>
                    <a:latin typeface="Adobe Clean ExtraBold"/>
                  </a:rPr>
                  <a:t>Erweiterbar mit neuen Technologien</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31960" y="2600219"/>
              <a:ext cx="3696356" cy="954107"/>
            </a:xfrm>
            <a:prstGeom prst="rect">
              <a:avLst/>
            </a:prstGeom>
            <a:noFill/>
          </p:spPr>
          <p:txBody>
            <a:bodyPr wrap="square">
              <a:spAutoFit/>
            </a:bodyPr>
            <a:lstStyle/>
            <a:p>
              <a:pPr algn="ctr"/>
              <a:r>
                <a:rPr lang="de-DE" sz="1400" dirty="0"/>
                <a:t>Adobe Commerce ist vollständig skalierbar und erweiterbar und verfügt über einen modularen Kern und </a:t>
              </a:r>
              <a:r>
                <a:rPr lang="de-DE" sz="1400" dirty="0" err="1"/>
                <a:t>Headless</a:t>
              </a:r>
              <a:r>
                <a:rPr lang="de-DE" sz="1400" dirty="0"/>
                <a:t>-Funktionen, mit denen Sie neue Technologien schnell integrieren können.</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2">
                    <a:extLst>
                      <a:ext uri="{A12FA001-AC4F-418D-AE19-62706E023703}">
                        <ahyp:hlinkClr xmlns:ahyp="http://schemas.microsoft.com/office/drawing/2018/hyperlinkcolor" val="tx"/>
                      </a:ext>
                    </a:extLst>
                  </a:hlinkClick>
                </a:rPr>
                <a:t>Implementierungs-Handbuch</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solidFill>
                    <a:schemeClr val="bg1"/>
                  </a:solidFill>
                  <a:latin typeface="+mj-lt"/>
                  <a:hlinkClick r:id="rId3">
                    <a:extLst>
                      <a:ext uri="{A12FA001-AC4F-418D-AE19-62706E023703}">
                        <ahyp:hlinkClr xmlns:ahyp="http://schemas.microsoft.com/office/drawing/2018/hyperlinkcolor" val="tx"/>
                      </a:ext>
                    </a:extLst>
                  </a:hlinkClick>
                </a:rPr>
                <a:t>Wissensdatenbank</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6">
                    <a:extLst>
                      <a:ext uri="{A12FA001-AC4F-418D-AE19-62706E023703}">
                        <ahyp:hlinkClr xmlns:ahyp="http://schemas.microsoft.com/office/drawing/2018/hyperlinkcolor" val="tx"/>
                      </a:ext>
                    </a:extLst>
                  </a:hlinkClick>
                </a:rPr>
                <a:t>Commerce-Community</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8">
                    <a:extLst>
                      <a:ext uri="{A12FA001-AC4F-418D-AE19-62706E023703}">
                        <ahyp:hlinkClr xmlns:ahyp="http://schemas.microsoft.com/office/drawing/2018/hyperlinkcolor" val="tx"/>
                      </a:ext>
                    </a:extLst>
                  </a:hlinkClick>
                </a:rPr>
                <a:t>Commerce-Dokumentation</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de-DE" sz="1400" u="sng">
                  <a:ln>
                    <a:noFill/>
                  </a:ln>
                  <a:solidFill>
                    <a:schemeClr val="bg1"/>
                  </a:solidFill>
                  <a:latin typeface="+mj-lt"/>
                  <a:hlinkClick r:id="rId13">
                    <a:extLst>
                      <a:ext uri="{A12FA001-AC4F-418D-AE19-62706E023703}">
                        <ahyp:hlinkClr xmlns:ahyp="http://schemas.microsoft.com/office/drawing/2018/hyperlinkcolor" val="tx"/>
                      </a:ext>
                    </a:extLst>
                  </a:hlinkClick>
                </a:rPr>
                <a:t>Support-Fall erstellen</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de-DE" dirty="0">
                <a:latin typeface="+mj-lt"/>
              </a:rPr>
              <a:t>Adobe </a:t>
            </a:r>
            <a:r>
              <a:rPr lang="de-DE" dirty="0" err="1">
                <a:latin typeface="+mj-lt"/>
              </a:rPr>
              <a:t>Workfront</a:t>
            </a:r>
            <a:r>
              <a:rPr lang="de-DE" dirty="0">
                <a:latin typeface="+mj-lt"/>
              </a:rPr>
              <a:t>: </a:t>
            </a:r>
            <a:r>
              <a:rPr lang="de-DE" dirty="0">
                <a:solidFill>
                  <a:schemeClr val="tx1"/>
                </a:solidFill>
                <a:latin typeface="+mj-lt"/>
              </a:rPr>
              <a:t>Verbinden Sie sich mit anderen und arbeiten </a:t>
            </a:r>
            <a:br>
              <a:rPr lang="de-DE" dirty="0">
                <a:solidFill>
                  <a:schemeClr val="tx1"/>
                </a:solidFill>
                <a:latin typeface="+mj-lt"/>
              </a:rPr>
            </a:br>
            <a:r>
              <a:rPr lang="de-DE" dirty="0">
                <a:solidFill>
                  <a:schemeClr val="tx1"/>
                </a:solidFill>
                <a:latin typeface="+mj-lt"/>
              </a:rPr>
              <a:t>Sie in komplexen Workflows zusammen – von überall. </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3045898"/>
            <a:chOff x="340538" y="1413856"/>
            <a:chExt cx="3679201" cy="3045898"/>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304589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Adobe Workfront in Aktion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84228" y="2549885"/>
              <a:ext cx="3591820" cy="1815882"/>
            </a:xfrm>
            <a:prstGeom prst="rect">
              <a:avLst/>
            </a:prstGeom>
            <a:noFill/>
          </p:spPr>
          <p:txBody>
            <a:bodyPr wrap="square">
              <a:spAutoFit/>
            </a:bodyPr>
            <a:lstStyle/>
            <a:p>
              <a:pPr algn="ctr"/>
              <a:r>
                <a:rPr lang="de-DE" sz="1400" dirty="0"/>
                <a:t>Aufgaben planen, priorisieren </a:t>
              </a:r>
              <a:br>
                <a:rPr lang="de-DE" sz="1400" dirty="0"/>
              </a:br>
              <a:r>
                <a:rPr lang="de-DE" sz="1400" dirty="0"/>
                <a:t>und Arbeitsschritte wiederholen.</a:t>
              </a:r>
            </a:p>
            <a:p>
              <a:pPr algn="ctr"/>
              <a:r>
                <a:rPr lang="de-DE" sz="1400" dirty="0"/>
                <a:t>Verbinden Sie sich mit anderen, arbeiten </a:t>
              </a:r>
              <a:br>
                <a:rPr lang="de-DE" sz="1400" dirty="0"/>
              </a:br>
              <a:r>
                <a:rPr lang="de-DE" sz="1400" dirty="0"/>
                <a:t>Sie zusammen und erledigen Sie </a:t>
              </a:r>
              <a:br>
                <a:rPr lang="de-DE" sz="1400" dirty="0"/>
              </a:br>
              <a:r>
                <a:rPr lang="de-DE" sz="1400" dirty="0"/>
                <a:t>Aufgaben schneller.</a:t>
              </a:r>
            </a:p>
            <a:p>
              <a:pPr algn="ctr"/>
              <a:r>
                <a:rPr lang="de-DE" sz="1400" dirty="0"/>
                <a:t>Optimieren Sie Prozesse. Messen Sie </a:t>
              </a:r>
              <a:br>
                <a:rPr lang="de-DE" sz="1400" dirty="0"/>
              </a:br>
              <a:r>
                <a:rPr lang="de-DE" sz="1400" dirty="0"/>
                <a:t>den Fortschritt und erstellen Sie Berichte.</a:t>
              </a:r>
            </a:p>
            <a:p>
              <a:pPr algn="ctr"/>
              <a:r>
                <a:rPr lang="de-DE" sz="1400" dirty="0"/>
                <a:t>Arbeiten Sie im Einklang mit Ihrer Strategie.</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3045898"/>
            <a:chOff x="340538" y="1413856"/>
            <a:chExt cx="3679201" cy="3045898"/>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304589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Workfront-Funktionen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340538" y="2600219"/>
              <a:ext cx="3679200" cy="1169551"/>
            </a:xfrm>
            <a:prstGeom prst="rect">
              <a:avLst/>
            </a:prstGeom>
            <a:noFill/>
          </p:spPr>
          <p:txBody>
            <a:bodyPr wrap="square">
              <a:spAutoFit/>
            </a:bodyPr>
            <a:lstStyle/>
            <a:p>
              <a:pPr algn="ctr"/>
              <a:r>
                <a:rPr lang="de-DE" sz="1400" dirty="0"/>
                <a:t>Mit </a:t>
              </a:r>
              <a:r>
                <a:rPr lang="de-DE" sz="1400" dirty="0" err="1"/>
                <a:t>Workfront</a:t>
              </a:r>
              <a:r>
                <a:rPr lang="de-DE" sz="1400" dirty="0"/>
                <a:t> kann das Arbeits-Management Ihres Unternehmens Ihrem Betrieb und Ihren Abteilungen bei der Planung, Vorhersage, Zusammenarbeit, Entwicklung und Bereitstellung optimaler Arbeitsabläufe helfen.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3045898"/>
            <a:chOff x="340538" y="1413856"/>
            <a:chExt cx="3679201" cy="2969372"/>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96937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Unternehmens-Management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44487" y="2558274"/>
              <a:ext cx="3471302" cy="1350198"/>
            </a:xfrm>
            <a:prstGeom prst="rect">
              <a:avLst/>
            </a:prstGeom>
            <a:noFill/>
          </p:spPr>
          <p:txBody>
            <a:bodyPr wrap="square">
              <a:spAutoFit/>
            </a:bodyPr>
            <a:lstStyle/>
            <a:p>
              <a:pPr algn="ctr"/>
              <a:r>
                <a:rPr lang="de-DE" sz="1400" dirty="0" err="1"/>
                <a:t>Workfront</a:t>
              </a:r>
              <a:r>
                <a:rPr lang="de-DE" sz="1400" dirty="0"/>
                <a:t> bietet Marketing- und Kreativ-Teams, die Adobe-Produkte verwenden, </a:t>
              </a:r>
              <a:br>
                <a:rPr lang="de-DE" sz="1400" dirty="0"/>
              </a:br>
              <a:r>
                <a:rPr lang="de-DE" sz="1400" dirty="0"/>
                <a:t>eine Unternehmensplattform für modernes Arbeits-Management, mit der die allgemeine Produktivität im Unternehmen gesteigert werden kann.</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997994"/>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Implementierungs-Handbuch</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997994"/>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3">
                    <a:extLst>
                      <a:ext uri="{A12FA001-AC4F-418D-AE19-62706E023703}">
                        <ahyp:hlinkClr xmlns:ahyp="http://schemas.microsoft.com/office/drawing/2018/hyperlinkcolor" val="tx"/>
                      </a:ext>
                    </a:extLst>
                  </a:hlinkClick>
                </a:rPr>
                <a:t>Erste Schritte</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997994"/>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4">
                    <a:extLst>
                      <a:ext uri="{A12FA001-AC4F-418D-AE19-62706E023703}">
                        <ahyp:hlinkClr xmlns:ahyp="http://schemas.microsoft.com/office/drawing/2018/hyperlinkcolor" val="tx"/>
                      </a:ext>
                    </a:extLst>
                  </a:hlinkClick>
                </a:rPr>
                <a:t>Workfront-Community</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702844"/>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702844"/>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6">
                    <a:extLst>
                      <a:ext uri="{A12FA001-AC4F-418D-AE19-62706E023703}">
                        <ahyp:hlinkClr xmlns:ahyp="http://schemas.microsoft.com/office/drawing/2018/hyperlinkcolor" val="tx"/>
                      </a:ext>
                    </a:extLst>
                  </a:hlinkClick>
                </a:rPr>
                <a:t>Workfront-Dokumentation</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702843"/>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de-DE" sz="1400" u="sng">
                  <a:ln>
                    <a:noFill/>
                  </a:ln>
                  <a:solidFill>
                    <a:schemeClr val="bg1"/>
                  </a:solidFill>
                  <a:latin typeface="+mj-lt"/>
                  <a:hlinkClick r:id="rId11">
                    <a:extLst>
                      <a:ext uri="{A12FA001-AC4F-418D-AE19-62706E023703}">
                        <ahyp:hlinkClr xmlns:ahyp="http://schemas.microsoft.com/office/drawing/2018/hyperlinkcolor" val="tx"/>
                      </a:ext>
                    </a:extLst>
                  </a:hlinkClick>
                </a:rPr>
                <a:t>Support-Portal von Workfront</a:t>
              </a: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dirty="0">
                <a:latin typeface="+mj-lt"/>
              </a:rPr>
              <a:t>Adobe Ad Cloud:</a:t>
            </a:r>
            <a:r>
              <a:rPr lang="de-DE" dirty="0">
                <a:solidFill>
                  <a:schemeClr val="tx1"/>
                </a:solidFill>
                <a:latin typeface="+mj-lt"/>
              </a:rPr>
              <a:t> hilft Ihnen, entsprechend ihrem Budget den besten Mix aus Such-, Display- und dynamischen Anzeigen zu erstellen. Darüber hinaus automatisiert diese Lösung die Ausführung Ihres Medienplans.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0"/>
            <a:ext cx="3679201" cy="2440849"/>
            <a:chOff x="340538" y="1413855"/>
            <a:chExt cx="3679201" cy="2440849"/>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5"/>
              <a:ext cx="3679201" cy="2440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Überblick bewahren</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44487" y="2600219"/>
              <a:ext cx="3471302" cy="1169551"/>
            </a:xfrm>
            <a:prstGeom prst="rect">
              <a:avLst/>
            </a:prstGeom>
            <a:noFill/>
          </p:spPr>
          <p:txBody>
            <a:bodyPr wrap="square">
              <a:spAutoFit/>
            </a:bodyPr>
            <a:lstStyle/>
            <a:p>
              <a:pPr algn="ctr"/>
              <a:r>
                <a:rPr lang="de-DE" sz="1400" dirty="0"/>
                <a:t>Verschaffen Sie sich einen vollständigen Überblick über die Leistung Ihrer Kampagnen in den Bereichen Suche, Display und </a:t>
              </a:r>
              <a:r>
                <a:rPr lang="de-DE" sz="1400" dirty="0" err="1"/>
                <a:t>Social</a:t>
              </a:r>
              <a:r>
                <a:rPr lang="de-DE" sz="1400" dirty="0"/>
                <a:t> Media, um besser zu verstehen, wie Kunden mit Ihrer Marke interagieren.</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440848"/>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Fundierte Entscheidungen treffen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de-DE" sz="1400"/>
                <a:t>Mit exaktem Reporting wissen Sie immer, wann und wo Sie Ihr Online-Werbebudget investieren sollten.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440848"/>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Budget maximieren</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de-DE" sz="1400" dirty="0"/>
                <a:t>Holen Sie das Meiste aus Ihrem Werbebudget durch strategische </a:t>
              </a:r>
              <a:br>
                <a:rPr lang="de-DE" sz="1400" dirty="0"/>
              </a:br>
              <a:r>
                <a:rPr lang="de-DE" sz="1400" dirty="0"/>
                <a:t>und effiziente Investitionen.</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377875"/>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dirty="0">
                    <a:solidFill>
                      <a:schemeClr val="bg1"/>
                    </a:solidFill>
                    <a:latin typeface="+mj-lt"/>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de-DE" sz="1400" dirty="0">
                    <a:solidFill>
                      <a:schemeClr val="bg1"/>
                    </a:solidFill>
                    <a:latin typeface="+mj-lt"/>
                    <a:hlinkClick r:id="rId3">
                      <a:extLst>
                        <a:ext uri="{A12FA001-AC4F-418D-AE19-62706E023703}">
                          <ahyp:hlinkClr xmlns:ahyp="http://schemas.microsoft.com/office/drawing/2018/hyperlinkcolor" val="tx"/>
                        </a:ext>
                      </a:extLst>
                    </a:hlinkClick>
                  </a:rPr>
                  <a:t>Advertising Cloud-Community</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4">
                      <a:extLst>
                        <a:ext uri="{A12FA001-AC4F-418D-AE19-62706E023703}">
                          <ahyp:hlinkClr xmlns:ahyp="http://schemas.microsoft.com/office/drawing/2018/hyperlinkcolor" val="tx"/>
                        </a:ext>
                      </a:extLst>
                    </a:hlinkClick>
                  </a:rPr>
                  <a:t>Lernen und Support</a:t>
                </a: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de-DE" sz="2800"/>
              <a:t>Wichtige Informationen und Ressourcen</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de-DE" sz="2400">
                    <a:solidFill>
                      <a:schemeClr val="bg1"/>
                    </a:solidFill>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a:solidFill>
                      <a:schemeClr val="bg1"/>
                    </a:solidFill>
                  </a:rPr>
                  <a:t>Einreichen eines Support-Tickets</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de-DE" sz="2400">
                    <a:solidFill>
                      <a:schemeClr val="accent6"/>
                    </a:solidFill>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a:solidFill>
                      <a:srgbClr val="FF0000"/>
                    </a:solidFill>
                  </a:rPr>
                  <a:t>Adobe Experience Core Services</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de-DE" sz="2400">
                    <a:solidFill>
                      <a:schemeClr val="bg1"/>
                    </a:solidFill>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a:solidFill>
                      <a:schemeClr val="bg1"/>
                    </a:solidFill>
                  </a:rPr>
                  <a:t>Ihre Adobe-Lösungen</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de-DE" sz="2400">
                    <a:solidFill>
                      <a:schemeClr val="bg1"/>
                    </a:solidFill>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a:solidFill>
                      <a:schemeClr val="bg1"/>
                    </a:solidFill>
                  </a:rPr>
                  <a:t>Support-Services</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24577"/>
              <a:ext cx="4406537" cy="707886"/>
              <a:chOff x="0" y="4695177"/>
              <a:chExt cx="4406537" cy="707886"/>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de-DE" sz="2400">
                    <a:solidFill>
                      <a:schemeClr val="bg1"/>
                    </a:solidFill>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695177"/>
                <a:ext cx="3746226" cy="707886"/>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dirty="0">
                    <a:solidFill>
                      <a:schemeClr val="bg1"/>
                    </a:solidFill>
                  </a:rPr>
                  <a:t>Kontaktaufnahme mit </a:t>
                </a:r>
                <a:br>
                  <a:rPr lang="de-DE" sz="2000" dirty="0">
                    <a:solidFill>
                      <a:schemeClr val="bg1"/>
                    </a:solidFill>
                  </a:rPr>
                </a:br>
                <a:r>
                  <a:rPr lang="de-DE" sz="2000" dirty="0">
                    <a:solidFill>
                      <a:schemeClr val="bg1"/>
                    </a:solidFill>
                  </a:rPr>
                  <a:t>dem Adobe-Support</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de-DE" sz="2400">
                    <a:solidFill>
                      <a:schemeClr val="bg1"/>
                    </a:solidFill>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de-DE" sz="2000">
                    <a:solidFill>
                      <a:schemeClr val="bg1"/>
                    </a:solidFill>
                  </a:rPr>
                  <a:t>Tools und Ressourcen</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de-DE" dirty="0"/>
              <a:t>Erstellen eines Support-Falls | Adobe Experience Manager, </a:t>
            </a:r>
            <a:br>
              <a:rPr lang="de-DE" dirty="0"/>
            </a:br>
            <a:r>
              <a:rPr lang="de-DE" dirty="0"/>
              <a:t>Adobe Experience </a:t>
            </a:r>
            <a:r>
              <a:rPr lang="de-DE" dirty="0" err="1"/>
              <a:t>Platform</a:t>
            </a:r>
            <a:r>
              <a:rPr lang="de-DE" dirty="0"/>
              <a:t> und 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de-DE" sz="1400" dirty="0">
                <a:latin typeface="+mn-lt"/>
              </a:rPr>
              <a:t>Führen Sie die folgenden Schritte aus, um in der Admin </a:t>
            </a:r>
            <a:r>
              <a:rPr lang="de-DE" sz="1400" dirty="0" err="1">
                <a:latin typeface="+mn-lt"/>
              </a:rPr>
              <a:t>Console</a:t>
            </a:r>
            <a:r>
              <a:rPr lang="de-DE" sz="1400" dirty="0">
                <a:latin typeface="+mn-lt"/>
              </a:rPr>
              <a:t> einen Support-Fall für die folgenden Lösungen zu erstellen: </a:t>
            </a:r>
          </a:p>
          <a:p>
            <a:pPr marL="171450" indent="-171450">
              <a:lnSpc>
                <a:spcPct val="100000"/>
              </a:lnSpc>
              <a:spcBef>
                <a:spcPts val="0"/>
              </a:spcBef>
              <a:buFont typeface="Arial" panose="020B0604020202020204" pitchFamily="34" charset="0"/>
              <a:buChar char="•"/>
            </a:pPr>
            <a:r>
              <a:rPr lang="de-DE" sz="1200" b="1" dirty="0">
                <a:latin typeface="+mn-lt"/>
              </a:rPr>
              <a:t>Adobe Experience Manager</a:t>
            </a:r>
          </a:p>
          <a:p>
            <a:pPr marL="171450" indent="-171450">
              <a:lnSpc>
                <a:spcPct val="100000"/>
              </a:lnSpc>
              <a:spcBef>
                <a:spcPts val="0"/>
              </a:spcBef>
              <a:buFont typeface="Arial" panose="020B0604020202020204" pitchFamily="34" charset="0"/>
              <a:buChar char="•"/>
            </a:pPr>
            <a:r>
              <a:rPr lang="de-DE" sz="1200" b="1" dirty="0">
                <a:latin typeface="+mn-lt"/>
              </a:rPr>
              <a:t>Adobe</a:t>
            </a:r>
            <a:r>
              <a:rPr lang="de-DE" sz="1200" dirty="0">
                <a:latin typeface="+mn-lt"/>
              </a:rPr>
              <a:t> </a:t>
            </a:r>
            <a:r>
              <a:rPr lang="de-DE" sz="1200" b="1" dirty="0">
                <a:latin typeface="+mn-lt"/>
              </a:rPr>
              <a:t>Experience </a:t>
            </a:r>
            <a:r>
              <a:rPr lang="de-DE" sz="1200" b="1" dirty="0" err="1">
                <a:latin typeface="+mn-lt"/>
              </a:rPr>
              <a:t>Platform</a:t>
            </a:r>
            <a:r>
              <a:rPr lang="de-DE" sz="1200" b="1" dirty="0">
                <a:latin typeface="+mn-lt"/>
              </a:rPr>
              <a:t> </a:t>
            </a:r>
          </a:p>
          <a:p>
            <a:pPr marL="171450" indent="-171450">
              <a:lnSpc>
                <a:spcPct val="100000"/>
              </a:lnSpc>
              <a:spcBef>
                <a:spcPts val="0"/>
              </a:spcBef>
              <a:buFont typeface="Arial" panose="020B0604020202020204" pitchFamily="34" charset="0"/>
              <a:buChar char="•"/>
            </a:pPr>
            <a:r>
              <a:rPr lang="de-DE" sz="1200" b="1" dirty="0">
                <a:latin typeface="+mn-lt"/>
              </a:rPr>
              <a:t>Adobe Campaign</a:t>
            </a:r>
            <a:r>
              <a:rPr lang="de-DE" sz="1200" dirty="0">
                <a:latin typeface="+mn-lt"/>
              </a:rPr>
              <a:t> </a:t>
            </a:r>
          </a:p>
          <a:p>
            <a:endParaRPr lang="en-US" dirty="0">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19262056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de-DE" sz="1200">
                          <a:solidFill>
                            <a:schemeClr val="bg1"/>
                          </a:solidFill>
                          <a:latin typeface="+mn-lt"/>
                        </a:rPr>
                        <a:t>AKTION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de-DE" sz="1350" b="0" dirty="0">
                          <a:solidFill>
                            <a:schemeClr val="tx1"/>
                          </a:solidFill>
                          <a:latin typeface="+mn-lt"/>
                        </a:rPr>
                        <a:t>Melden Sie sich in der </a:t>
                      </a:r>
                      <a:r>
                        <a:rPr lang="de-DE" sz="1350" b="0" dirty="0">
                          <a:solidFill>
                            <a:schemeClr val="tx1"/>
                          </a:solidFill>
                          <a:latin typeface="+mn-lt"/>
                          <a:hlinkClick r:id="rId2"/>
                        </a:rPr>
                        <a:t>Admin </a:t>
                      </a:r>
                      <a:r>
                        <a:rPr lang="de-DE" sz="1350" b="0" dirty="0" err="1">
                          <a:solidFill>
                            <a:schemeClr val="tx1"/>
                          </a:solidFill>
                          <a:latin typeface="+mn-lt"/>
                          <a:hlinkClick r:id="rId2"/>
                        </a:rPr>
                        <a:t>Console</a:t>
                      </a:r>
                      <a:r>
                        <a:rPr lang="de-DE" sz="1350" b="0" dirty="0">
                          <a:solidFill>
                            <a:schemeClr val="tx1"/>
                          </a:solidFill>
                          <a:latin typeface="+mn-lt"/>
                        </a:rPr>
                        <a:t> an, gehen Sie zu </a:t>
                      </a:r>
                      <a:r>
                        <a:rPr lang="de-DE" sz="1350" b="1" dirty="0">
                          <a:solidFill>
                            <a:schemeClr val="tx1"/>
                          </a:solidFill>
                          <a:latin typeface="+mn-lt"/>
                        </a:rPr>
                        <a:t>Support</a:t>
                      </a:r>
                      <a:r>
                        <a:rPr lang="de-DE" sz="1350" b="0" dirty="0">
                          <a:solidFill>
                            <a:schemeClr val="tx1"/>
                          </a:solidFill>
                          <a:latin typeface="+mn-lt"/>
                        </a:rPr>
                        <a:t> &gt; </a:t>
                      </a:r>
                      <a:r>
                        <a:rPr lang="de-DE" sz="1350" b="1" dirty="0">
                          <a:solidFill>
                            <a:schemeClr val="tx1"/>
                          </a:solidFill>
                          <a:latin typeface="+mn-lt"/>
                        </a:rPr>
                        <a:t>Support-Zusammenfassung. </a:t>
                      </a:r>
                    </a:p>
                    <a:p>
                      <a:pPr marL="285750" lvl="0" indent="-285750" algn="l">
                        <a:lnSpc>
                          <a:spcPct val="150000"/>
                        </a:lnSpc>
                        <a:buFont typeface="Arial" panose="020B0604020202020204" pitchFamily="34" charset="0"/>
                        <a:buChar char="•"/>
                      </a:pPr>
                      <a:r>
                        <a:rPr lang="de-DE" sz="1350" b="0" dirty="0">
                          <a:solidFill>
                            <a:schemeClr val="tx1"/>
                          </a:solidFill>
                          <a:latin typeface="+mn-lt"/>
                        </a:rPr>
                        <a:t>Klicken Sie auf </a:t>
                      </a:r>
                      <a:r>
                        <a:rPr lang="de-DE" sz="1350" b="1" dirty="0">
                          <a:solidFill>
                            <a:schemeClr val="tx1"/>
                          </a:solidFill>
                          <a:latin typeface="+mn-lt"/>
                        </a:rPr>
                        <a:t>Fall erstellen. </a:t>
                      </a:r>
                    </a:p>
                    <a:p>
                      <a:pPr marL="285750" lvl="0" indent="-285750" algn="l">
                        <a:lnSpc>
                          <a:spcPct val="150000"/>
                        </a:lnSpc>
                        <a:buFont typeface="Arial" panose="020B0604020202020204" pitchFamily="34" charset="0"/>
                        <a:buChar char="•"/>
                      </a:pPr>
                      <a:r>
                        <a:rPr lang="de-DE" sz="1350" b="0" dirty="0">
                          <a:solidFill>
                            <a:schemeClr val="tx1"/>
                          </a:solidFill>
                          <a:latin typeface="Adobe Clean SemiLight (Body)"/>
                        </a:rPr>
                        <a:t>Wählen Sie die entsprechende Kategorie für Ihr Anliegen: </a:t>
                      </a:r>
                    </a:p>
                    <a:p>
                      <a:pPr marL="968375" lvl="1" indent="-285750">
                        <a:buSzPct val="85000"/>
                        <a:buFont typeface="Wingdings" pitchFamily="2" charset="2"/>
                        <a:buChar char="Ø"/>
                      </a:pPr>
                      <a:r>
                        <a:rPr lang="de-DE" sz="1350" b="0" i="1" dirty="0">
                          <a:solidFill>
                            <a:schemeClr val="tx1"/>
                          </a:solidFill>
                          <a:latin typeface="Adobe Clean SemiLight (Body)"/>
                        </a:rPr>
                        <a:t>Benutzer- und Lizenzverwaltung </a:t>
                      </a:r>
                      <a:r>
                        <a:rPr lang="de-DE" sz="1350" b="0" dirty="0">
                          <a:solidFill>
                            <a:schemeClr val="tx1"/>
                          </a:solidFill>
                          <a:latin typeface="Adobe Clean SemiLight (Body)"/>
                        </a:rPr>
                        <a:t> </a:t>
                      </a:r>
                    </a:p>
                    <a:p>
                      <a:pPr marL="968375" lvl="1" indent="-285750">
                        <a:buSzPct val="85000"/>
                        <a:buFont typeface="Wingdings" pitchFamily="2" charset="2"/>
                        <a:buChar char="Ø"/>
                      </a:pPr>
                      <a:r>
                        <a:rPr lang="de-DE" sz="1350" b="0" i="1" dirty="0">
                          <a:solidFill>
                            <a:schemeClr val="tx1"/>
                          </a:solidFill>
                          <a:latin typeface="Adobe Clean SemiLight (Body)"/>
                        </a:rPr>
                        <a:t>Verwendung von Creative Cloud und </a:t>
                      </a:r>
                      <a:r>
                        <a:rPr lang="de-DE" sz="1350" b="0" i="1" dirty="0" err="1">
                          <a:solidFill>
                            <a:schemeClr val="tx1"/>
                          </a:solidFill>
                          <a:latin typeface="Adobe Clean SemiLight (Body)"/>
                        </a:rPr>
                        <a:t>Document</a:t>
                      </a:r>
                      <a:r>
                        <a:rPr lang="de-DE" sz="1350" b="0" i="1" dirty="0">
                          <a:solidFill>
                            <a:schemeClr val="tx1"/>
                          </a:solidFill>
                          <a:latin typeface="Adobe Clean SemiLight (Body)"/>
                        </a:rPr>
                        <a:t> Cloud</a:t>
                      </a:r>
                    </a:p>
                    <a:p>
                      <a:pPr marL="968375" lvl="1" indent="-285750">
                        <a:buSzPct val="85000"/>
                        <a:buFont typeface="Wingdings" pitchFamily="2" charset="2"/>
                        <a:buChar char="Ø"/>
                      </a:pPr>
                      <a:r>
                        <a:rPr lang="de-DE" sz="1350" b="1" i="1" dirty="0">
                          <a:solidFill>
                            <a:schemeClr val="tx1"/>
                          </a:solidFill>
                          <a:latin typeface="Adobe Clean SemiLight (Body)"/>
                        </a:rPr>
                        <a:t>Verwendung von Experience Cloud </a:t>
                      </a:r>
                    </a:p>
                    <a:p>
                      <a:pPr marL="511175" indent="-285750">
                        <a:buFont typeface="Arial" panose="020B0604020202020204" pitchFamily="34" charset="0"/>
                        <a:buChar char="•"/>
                      </a:pPr>
                      <a:r>
                        <a:rPr lang="de-DE" sz="1350" b="0" dirty="0">
                          <a:solidFill>
                            <a:schemeClr val="tx1"/>
                          </a:solidFill>
                          <a:latin typeface="Adobe Clean SemiLight (Body)"/>
                        </a:rPr>
                        <a:t>Klicken Sie auf </a:t>
                      </a:r>
                      <a:r>
                        <a:rPr lang="de-DE" sz="1350" b="1" dirty="0">
                          <a:solidFill>
                            <a:schemeClr val="tx1"/>
                          </a:solidFill>
                          <a:latin typeface="Adobe Clean SemiLight (Body)"/>
                        </a:rPr>
                        <a:t>Fall erstellen.</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602187" y="2546645"/>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de-DE" sz="950" i="1" dirty="0">
                <a:latin typeface="Adobe Clean Light"/>
              </a:rPr>
              <a:t>Geben Sie in dem daraufhin angezeigten Formular den Namen des Produkts an, zu dem Sie Hilfe benötigen. Wenn Sie die ersten Buchstaben des Produktnamens eingeben, öffnet sich eine Liste mit Optionen.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500" dirty="0">
                <a:latin typeface="Adobe Clean Light"/>
                <a:cs typeface="Segoe UI"/>
              </a:rPr>
              <a:t>Ein Video mit einer Anleitung zur Erstellung und Verwaltung eines Support-Falls in Admin </a:t>
            </a:r>
            <a:r>
              <a:rPr lang="de-DE" sz="1500" dirty="0" err="1">
                <a:latin typeface="Adobe Clean Light"/>
                <a:cs typeface="Segoe UI"/>
              </a:rPr>
              <a:t>Console</a:t>
            </a:r>
            <a:r>
              <a:rPr lang="de-DE" sz="1500" dirty="0">
                <a:latin typeface="Adobe Clean Light"/>
                <a:cs typeface="Segoe UI"/>
              </a:rPr>
              <a:t> finden Sie </a:t>
            </a:r>
            <a:r>
              <a:rPr lang="de-DE" sz="1500" dirty="0">
                <a:solidFill>
                  <a:srgbClr val="5F5F5F"/>
                </a:solidFill>
                <a:latin typeface="Adobe Clean Light"/>
                <a:cs typeface="Segoe UI"/>
                <a:hlinkClick r:id="rId5"/>
              </a:rPr>
              <a:t>hier.</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de-DE" dirty="0"/>
              <a:t>Beschreibung des Falls | Adobe Experience Manager, </a:t>
            </a:r>
            <a:br>
              <a:rPr lang="de-DE" dirty="0"/>
            </a:br>
            <a:r>
              <a:rPr lang="de-DE" dirty="0"/>
              <a:t>Adobe Experience </a:t>
            </a:r>
            <a:r>
              <a:rPr lang="de-DE" dirty="0" err="1"/>
              <a:t>Platform</a:t>
            </a:r>
            <a:r>
              <a:rPr lang="de-DE" dirty="0"/>
              <a:t> und 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de-DE" sz="1400">
                <a:latin typeface="+mn-lt"/>
              </a:rPr>
              <a:t>Wenn das Formular für den Fall angezeigt wird, geben Sie Informationen zu Ihrem Problem ein. Verwenden Sie die unten stehenden Informationen als Hilfe:</a:t>
            </a: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1266803724"/>
              </p:ext>
            </p:extLst>
          </p:nvPr>
        </p:nvGraphicFramePr>
        <p:xfrm>
          <a:off x="213222" y="1637960"/>
          <a:ext cx="5782110" cy="4589408"/>
        </p:xfrm>
        <a:graphic>
          <a:graphicData uri="http://schemas.openxmlformats.org/drawingml/2006/table">
            <a:tbl>
              <a:tblPr firstRow="1" firstCol="1" bandRow="1"/>
              <a:tblGrid>
                <a:gridCol w="878599">
                  <a:extLst>
                    <a:ext uri="{9D8B030D-6E8A-4147-A177-3AD203B41FA5}">
                      <a16:colId xmlns:a16="http://schemas.microsoft.com/office/drawing/2014/main" val="921579654"/>
                    </a:ext>
                  </a:extLst>
                </a:gridCol>
                <a:gridCol w="4903511">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de-DE" sz="1200" b="1" u="none" strike="noStrike">
                          <a:solidFill>
                            <a:schemeClr val="bg1"/>
                          </a:solidFill>
                        </a:rPr>
                        <a:t>Kategorie</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de-DE" sz="1200" b="1" u="none" strike="noStrike" dirty="0">
                          <a:solidFill>
                            <a:schemeClr val="bg1"/>
                          </a:solidFill>
                        </a:rPr>
                        <a:t>Beschreibung</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de-DE" sz="1000" b="1" u="none" strike="noStrike" dirty="0">
                          <a:solidFill>
                            <a:srgbClr val="333333"/>
                          </a:solidFill>
                        </a:rPr>
                        <a:t>Geben Sie ein Produkt an.</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de-DE" sz="1000" b="0" u="none" strike="noStrike" dirty="0">
                          <a:solidFill>
                            <a:srgbClr val="333333"/>
                          </a:solidFill>
                        </a:rPr>
                        <a:t>Geben Sie den Namen des Produkts im entsprechenden Feld ein. Wenn Sie die ersten Buchstaben des Produktnamens eingeben, öffnet sich eine Liste mit Optionen. </a:t>
                      </a:r>
                      <a:br>
                        <a:rPr lang="de-DE" sz="1000" b="0" u="none" strike="noStrike" dirty="0">
                          <a:solidFill>
                            <a:srgbClr val="333333"/>
                          </a:solidFill>
                        </a:rPr>
                      </a:br>
                      <a:r>
                        <a:rPr lang="de-DE" sz="1000" b="0" u="none" strike="noStrike" dirty="0">
                          <a:solidFill>
                            <a:srgbClr val="333333"/>
                          </a:solidFill>
                        </a:rPr>
                        <a:t>Diese Option ist nicht verfügbar, wenn Sie einen Fall in der Kategorie der Benutzer- </a:t>
                      </a:r>
                      <a:br>
                        <a:rPr lang="de-DE" sz="1000" b="0" u="none" strike="noStrike" dirty="0">
                          <a:solidFill>
                            <a:srgbClr val="333333"/>
                          </a:solidFill>
                        </a:rPr>
                      </a:br>
                      <a:r>
                        <a:rPr lang="de-DE" sz="1000" b="0" u="none" strike="noStrike" dirty="0">
                          <a:solidFill>
                            <a:srgbClr val="333333"/>
                          </a:solidFill>
                        </a:rPr>
                        <a:t>und Lizenzverwaltung erstellen.</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de-DE" sz="1000" b="1" u="none" strike="noStrike" dirty="0">
                          <a:solidFill>
                            <a:srgbClr val="333333"/>
                          </a:solidFill>
                        </a:rPr>
                        <a:t>Wählen Sie die Priorität des Problems.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de-DE" sz="1000" b="0" u="none" strike="noStrike" dirty="0">
                          <a:solidFill>
                            <a:srgbClr val="333333"/>
                          </a:solidFill>
                        </a:rPr>
                        <a:t>Wählen Sie für das Problem eine der folgenden Bezeichnungen, je nachdem, wie sich </a:t>
                      </a:r>
                      <a:br>
                        <a:rPr lang="de-DE" sz="1000" b="0" u="none" strike="noStrike" dirty="0">
                          <a:solidFill>
                            <a:srgbClr val="333333"/>
                          </a:solidFill>
                        </a:rPr>
                      </a:br>
                      <a:r>
                        <a:rPr lang="de-DE" sz="1000" b="0" u="none" strike="noStrike" dirty="0">
                          <a:solidFill>
                            <a:srgbClr val="333333"/>
                          </a:solidFill>
                        </a:rPr>
                        <a:t>das Problem auf Ihren Betrieb auswirkt:</a:t>
                      </a:r>
                    </a:p>
                    <a:p>
                      <a:pPr marL="446088" marR="0" indent="-282575" algn="l" fontAlgn="t">
                        <a:spcBef>
                          <a:spcPts val="450"/>
                        </a:spcBef>
                        <a:spcAft>
                          <a:spcPts val="450"/>
                        </a:spcAft>
                        <a:tabLst>
                          <a:tab pos="914400" algn="l"/>
                        </a:tabLst>
                      </a:pPr>
                      <a:r>
                        <a:rPr lang="de-DE" sz="1000" b="0" u="none" strike="noStrike" dirty="0">
                          <a:solidFill>
                            <a:srgbClr val="333333"/>
                          </a:solidFill>
                        </a:rPr>
                        <a:t>P4 (Geringfügig): Wählen Sie diese Option, wenn das Problem keine wesentlichen Unterbrechungen Ihres normalen Betriebs verursacht. Diese Option beinhaltet Probleme mit APIs und Anfragen zur Integration, Installation und Konfiguration, Verbesserungsvorschläge oder Fragen zur Dokumentation.</a:t>
                      </a:r>
                    </a:p>
                    <a:p>
                      <a:pPr marL="446088" marR="0" indent="-282575" algn="l" fontAlgn="t">
                        <a:spcBef>
                          <a:spcPts val="450"/>
                        </a:spcBef>
                        <a:spcAft>
                          <a:spcPts val="450"/>
                        </a:spcAft>
                        <a:tabLst>
                          <a:tab pos="914400" algn="l"/>
                        </a:tabLst>
                      </a:pPr>
                      <a:r>
                        <a:rPr lang="de-DE" sz="1000" b="0" u="none" strike="noStrike" dirty="0">
                          <a:solidFill>
                            <a:srgbClr val="333333"/>
                          </a:solidFill>
                        </a:rPr>
                        <a:t>P3 (Wichtig): Wählen Sie diese Option, wenn das Problem den normalen Betrieb stört. Beispielsweise Fehlfunktionen oder fehlerhaftes Verhalten der Software. </a:t>
                      </a:r>
                    </a:p>
                    <a:p>
                      <a:pPr marL="446088" marR="0" indent="-282575" algn="l" fontAlgn="t">
                        <a:spcBef>
                          <a:spcPts val="450"/>
                        </a:spcBef>
                        <a:spcAft>
                          <a:spcPts val="450"/>
                        </a:spcAft>
                        <a:tabLst>
                          <a:tab pos="914400" algn="l"/>
                        </a:tabLst>
                      </a:pPr>
                      <a:r>
                        <a:rPr lang="de-DE" sz="1000" b="0" u="none" strike="noStrike" dirty="0">
                          <a:solidFill>
                            <a:srgbClr val="333333"/>
                          </a:solidFill>
                        </a:rPr>
                        <a:t>P2 (Dringend): Wählen Sie diese Option, wenn es zu schwerwiegenden Betriebsunterbrechungen kommt. Beispielsweise, wenn das Problem </a:t>
                      </a:r>
                      <a:br>
                        <a:rPr lang="de-DE" sz="1000" b="0" u="none" strike="noStrike" dirty="0">
                          <a:solidFill>
                            <a:srgbClr val="333333"/>
                          </a:solidFill>
                        </a:rPr>
                      </a:br>
                      <a:r>
                        <a:rPr lang="de-DE" sz="1000" b="0" u="none" strike="noStrike" dirty="0">
                          <a:solidFill>
                            <a:srgbClr val="333333"/>
                          </a:solidFill>
                        </a:rPr>
                        <a:t>eine unternehmensweite Installation oder knappe Fertigstellungsfristen beeinträchtigt oder ein finanzielles Risiko für das Unternehmen darstellt.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de-DE" sz="1000" b="1" u="none" strike="noStrike" dirty="0">
                          <a:solidFill>
                            <a:srgbClr val="333333"/>
                          </a:solidFill>
                        </a:rPr>
                        <a:t>Machen Sie Angaben </a:t>
                      </a:r>
                      <a:br>
                        <a:rPr lang="de-DE" sz="1000" b="1" u="none" strike="noStrike" dirty="0">
                          <a:solidFill>
                            <a:srgbClr val="333333"/>
                          </a:solidFill>
                        </a:rPr>
                      </a:br>
                      <a:r>
                        <a:rPr lang="de-DE" sz="1000" b="1" u="none" strike="noStrike" dirty="0">
                          <a:solidFill>
                            <a:srgbClr val="333333"/>
                          </a:solidFill>
                        </a:rPr>
                        <a:t>zu den Auswirkungen des Problems.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de-DE" sz="1000" b="0" u="none" strike="noStrike" dirty="0">
                          <a:solidFill>
                            <a:srgbClr val="333333"/>
                          </a:solidFill>
                        </a:rPr>
                        <a:t>Wählen Sie eine der folgenden Optionen aus basierend auf dem Anteil Ihres Unternehmens, der von dem Problem beeinträchtigt ist.</a:t>
                      </a:r>
                    </a:p>
                    <a:p>
                      <a:pPr marL="740664" marR="0" indent="-283464" algn="l" fontAlgn="t">
                        <a:spcBef>
                          <a:spcPts val="450"/>
                        </a:spcBef>
                        <a:spcAft>
                          <a:spcPts val="450"/>
                        </a:spcAft>
                        <a:tabLst>
                          <a:tab pos="914400" algn="l"/>
                        </a:tabLst>
                      </a:pPr>
                      <a:r>
                        <a:rPr lang="de-DE" sz="1000" b="0" u="none" strike="noStrike" dirty="0">
                          <a:solidFill>
                            <a:srgbClr val="333333"/>
                          </a:solidFill>
                        </a:rPr>
                        <a:t>Wenige: Ein bis zwei Benutzer sind betroffen</a:t>
                      </a:r>
                    </a:p>
                    <a:p>
                      <a:pPr marL="740664" marR="0" indent="-283464" algn="l" fontAlgn="t">
                        <a:spcBef>
                          <a:spcPts val="450"/>
                        </a:spcBef>
                        <a:spcAft>
                          <a:spcPts val="450"/>
                        </a:spcAft>
                        <a:tabLst>
                          <a:tab pos="914400" algn="l"/>
                        </a:tabLst>
                      </a:pPr>
                      <a:r>
                        <a:rPr lang="de-DE" sz="1000" b="0" u="none" strike="noStrike" dirty="0">
                          <a:solidFill>
                            <a:srgbClr val="333333"/>
                          </a:solidFill>
                        </a:rPr>
                        <a:t>Mittel: Eine Gruppe von Benutzern ist betroffen</a:t>
                      </a:r>
                    </a:p>
                    <a:p>
                      <a:pPr marL="740664" marR="0" indent="-283464" algn="l" fontAlgn="t">
                        <a:spcBef>
                          <a:spcPts val="450"/>
                        </a:spcBef>
                        <a:spcAft>
                          <a:spcPts val="450"/>
                        </a:spcAft>
                        <a:tabLst>
                          <a:tab pos="914400" algn="l"/>
                        </a:tabLst>
                      </a:pPr>
                      <a:r>
                        <a:rPr lang="de-DE" sz="1000" b="0" u="none" strike="noStrike" dirty="0">
                          <a:solidFill>
                            <a:srgbClr val="333333"/>
                          </a:solidFill>
                        </a:rPr>
                        <a:t>Viele: Die Mehrheit der Benutzer ist betroffen</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2183743430"/>
              </p:ext>
            </p:extLst>
          </p:nvPr>
        </p:nvGraphicFramePr>
        <p:xfrm>
          <a:off x="6147732" y="1637960"/>
          <a:ext cx="5782110" cy="399250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de-DE" sz="1200" b="1" u="none" strike="noStrike">
                          <a:solidFill>
                            <a:schemeClr val="bg1"/>
                          </a:solidFill>
                        </a:rPr>
                        <a:t>Kategorie</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de-DE" sz="1200" b="1" u="none" strike="noStrike">
                          <a:solidFill>
                            <a:schemeClr val="bg1"/>
                          </a:solidFill>
                        </a:rPr>
                        <a:t>Beschreibung</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de-DE" sz="1000" b="1" u="none" strike="noStrike" dirty="0">
                          <a:solidFill>
                            <a:srgbClr val="333333"/>
                          </a:solidFill>
                        </a:rPr>
                        <a:t>Fassen Sie das Problem zusammen</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de-DE" sz="1000" b="0" u="none" strike="noStrike" dirty="0">
                          <a:solidFill>
                            <a:srgbClr val="333333"/>
                          </a:solidFill>
                        </a:rPr>
                        <a:t>Beschreiben Sie das Problem. Geben Sie an, was das Problem ist und was Sie sehen. </a:t>
                      </a:r>
                    </a:p>
                    <a:p>
                      <a:pPr marL="0" marR="0" algn="l" fontAlgn="t">
                        <a:spcBef>
                          <a:spcPts val="750"/>
                        </a:spcBef>
                        <a:spcAft>
                          <a:spcPts val="750"/>
                        </a:spcAft>
                      </a:pPr>
                      <a:r>
                        <a:rPr lang="de-DE" sz="1000" b="0" u="none" strike="noStrike" dirty="0">
                          <a:solidFill>
                            <a:srgbClr val="333333"/>
                          </a:solidFill>
                        </a:rPr>
                        <a:t>Beispiele für zusammenfassende Beschreibungen:</a:t>
                      </a:r>
                    </a:p>
                    <a:p>
                      <a:pPr marL="536575" marR="0" indent="-282575" algn="l" fontAlgn="t">
                        <a:spcBef>
                          <a:spcPts val="450"/>
                        </a:spcBef>
                        <a:spcAft>
                          <a:spcPts val="450"/>
                        </a:spcAft>
                        <a:tabLst>
                          <a:tab pos="914400" algn="l"/>
                        </a:tabLst>
                      </a:pPr>
                      <a:r>
                        <a:rPr lang="de-DE" sz="1000" b="0" u="none" strike="noStrike" dirty="0">
                          <a:solidFill>
                            <a:srgbClr val="333333"/>
                          </a:solidFill>
                        </a:rPr>
                        <a:t>Fehler „Eingehende SAML-Antwort konnte nicht verarbeitet werden“ mit </a:t>
                      </a:r>
                      <a:r>
                        <a:rPr lang="de-DE" sz="1000" b="0" u="none" strike="noStrike" dirty="0" err="1">
                          <a:solidFill>
                            <a:srgbClr val="333333"/>
                          </a:solidFill>
                        </a:rPr>
                        <a:t>Federated</a:t>
                      </a:r>
                      <a:r>
                        <a:rPr lang="de-DE" sz="1000" b="0" u="none" strike="noStrike" dirty="0">
                          <a:solidFill>
                            <a:srgbClr val="333333"/>
                          </a:solidFill>
                        </a:rPr>
                        <a:t> ID</a:t>
                      </a:r>
                    </a:p>
                    <a:p>
                      <a:pPr marL="536575" marR="0" indent="-282575" algn="l" fontAlgn="t">
                        <a:spcBef>
                          <a:spcPts val="450"/>
                        </a:spcBef>
                        <a:spcAft>
                          <a:spcPts val="450"/>
                        </a:spcAft>
                        <a:tabLst>
                          <a:tab pos="914400" algn="l"/>
                        </a:tabLst>
                      </a:pPr>
                      <a:r>
                        <a:rPr lang="de-DE" sz="1000" b="0" u="none" strike="noStrike" dirty="0">
                          <a:solidFill>
                            <a:srgbClr val="333333"/>
                          </a:solidFill>
                        </a:rPr>
                        <a:t>„Konto wurde nicht erkannt“ im Support-Panel</a:t>
                      </a:r>
                    </a:p>
                    <a:p>
                      <a:pPr marL="536575" marR="0" indent="-282575" algn="l" fontAlgn="t">
                        <a:spcBef>
                          <a:spcPts val="450"/>
                        </a:spcBef>
                        <a:spcAft>
                          <a:spcPts val="450"/>
                        </a:spcAft>
                        <a:tabLst>
                          <a:tab pos="914400" algn="l"/>
                        </a:tabLst>
                      </a:pPr>
                      <a:r>
                        <a:rPr lang="de-DE" sz="1000" b="0" u="none" strike="noStrike" dirty="0">
                          <a:solidFill>
                            <a:srgbClr val="333333"/>
                          </a:solidFill>
                        </a:rPr>
                        <a:t>Fehler 400 oder andere Fehler beim Versuch, einen Domain-Anspruch zu validieren</a:t>
                      </a:r>
                    </a:p>
                    <a:p>
                      <a:pPr marL="536575" marR="0" indent="-282575" algn="l" fontAlgn="t">
                        <a:spcBef>
                          <a:spcPts val="450"/>
                        </a:spcBef>
                        <a:spcAft>
                          <a:spcPts val="450"/>
                        </a:spcAft>
                        <a:tabLst>
                          <a:tab pos="914400" algn="l"/>
                        </a:tabLst>
                      </a:pPr>
                      <a:r>
                        <a:rPr lang="de-DE" sz="1000" b="0" u="none" strike="noStrike" dirty="0">
                          <a:solidFill>
                            <a:srgbClr val="333333"/>
                          </a:solidFill>
                        </a:rPr>
                        <a:t>Benutzer-, Gruppen- oder Identitäts-Panel ist leer</a:t>
                      </a:r>
                    </a:p>
                    <a:p>
                      <a:pPr marL="536575" marR="0" indent="-282575" algn="l" fontAlgn="t">
                        <a:spcBef>
                          <a:spcPts val="450"/>
                        </a:spcBef>
                        <a:spcAft>
                          <a:spcPts val="450"/>
                        </a:spcAft>
                        <a:tabLst>
                          <a:tab pos="914400" algn="l"/>
                        </a:tabLst>
                      </a:pPr>
                      <a:r>
                        <a:rPr lang="de-DE" sz="1000" b="0" u="none" strike="noStrike" dirty="0">
                          <a:solidFill>
                            <a:srgbClr val="333333"/>
                          </a:solidFill>
                        </a:rPr>
                        <a:t>Änderung des Domain-Anspruchs von Enterprise ID in </a:t>
                      </a:r>
                      <a:r>
                        <a:rPr lang="de-DE" sz="1000" b="0" u="none" strike="noStrike" dirty="0" err="1">
                          <a:solidFill>
                            <a:srgbClr val="333333"/>
                          </a:solidFill>
                        </a:rPr>
                        <a:t>Federated</a:t>
                      </a:r>
                      <a:r>
                        <a:rPr lang="de-DE" sz="1000" b="0" u="none" strike="noStrike" dirty="0">
                          <a:solidFill>
                            <a:srgbClr val="333333"/>
                          </a:solidFill>
                        </a:rPr>
                        <a:t> (oder umgekehrt)</a:t>
                      </a:r>
                    </a:p>
                    <a:p>
                      <a:pPr marL="536575" marR="0" indent="-282575" algn="l" fontAlgn="t">
                        <a:spcBef>
                          <a:spcPts val="450"/>
                        </a:spcBef>
                        <a:spcAft>
                          <a:spcPts val="450"/>
                        </a:spcAft>
                        <a:tabLst>
                          <a:tab pos="914400" algn="l"/>
                        </a:tabLst>
                      </a:pPr>
                      <a:r>
                        <a:rPr lang="de-DE" sz="1000" b="0" u="none" strike="noStrike" dirty="0">
                          <a:solidFill>
                            <a:srgbClr val="333333"/>
                          </a:solidFill>
                        </a:rPr>
                        <a:t>Fehler „Eine Einladung mit diesem Code konnte nicht gefunden werden“ wird angezeigt</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de-DE" sz="1000" b="1" u="none" strike="noStrike">
                          <a:solidFill>
                            <a:srgbClr val="333333"/>
                          </a:solidFill>
                        </a:rPr>
                        <a:t>Machen Sie Angaben zur Art des Problems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de-DE" sz="1000" b="0" u="none" strike="noStrike" dirty="0">
                          <a:solidFill>
                            <a:srgbClr val="333333"/>
                          </a:solidFill>
                        </a:rPr>
                        <a:t>Stellen Sie Ihre Fragen oder beschreiben Sie Ihr Problem im Detail und machen Sie auch Angaben zum Arbeitsprozess, bei dem das Problem aufgetreten ist, sowie zu den Schritten, </a:t>
                      </a:r>
                      <a:br>
                        <a:rPr lang="de-DE" sz="1000" b="0" u="none" strike="noStrike" dirty="0">
                          <a:solidFill>
                            <a:srgbClr val="333333"/>
                          </a:solidFill>
                        </a:rPr>
                      </a:br>
                      <a:r>
                        <a:rPr lang="de-DE" sz="1000" b="0" u="none" strike="noStrike" dirty="0">
                          <a:solidFill>
                            <a:srgbClr val="333333"/>
                          </a:solidFill>
                        </a:rPr>
                        <a:t>die unternommen werden müssen, um das Problem zu reproduzieren. Geben Sie an, </a:t>
                      </a:r>
                      <a:br>
                        <a:rPr lang="de-DE" sz="1000" b="0" u="none" strike="noStrike" dirty="0">
                          <a:solidFill>
                            <a:srgbClr val="333333"/>
                          </a:solidFill>
                        </a:rPr>
                      </a:br>
                      <a:r>
                        <a:rPr lang="de-DE" sz="1000" b="0" u="none" strike="noStrike" dirty="0">
                          <a:solidFill>
                            <a:srgbClr val="333333"/>
                          </a:solidFill>
                        </a:rPr>
                        <a:t>wann das Problem zum ersten Mal aufgetreten ist.</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de-DE" sz="1000" b="1" u="none" strike="noStrike" dirty="0">
                          <a:solidFill>
                            <a:srgbClr val="333333"/>
                          </a:solidFill>
                        </a:rPr>
                        <a:t>Fügen Sie Screenshots oder Dateien an</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de-DE" sz="1000" b="0" u="none" strike="noStrike" dirty="0">
                          <a:solidFill>
                            <a:srgbClr val="333333"/>
                          </a:solidFill>
                        </a:rPr>
                        <a:t>Sie können Dateien mit maximal 20 MB anhängen. Beispielsweise einen Screenshot </a:t>
                      </a:r>
                      <a:br>
                        <a:rPr lang="de-DE" sz="1000" b="0" u="none" strike="noStrike" dirty="0">
                          <a:solidFill>
                            <a:srgbClr val="333333"/>
                          </a:solidFill>
                        </a:rPr>
                      </a:br>
                      <a:r>
                        <a:rPr lang="de-DE" sz="1000" b="0" u="none" strike="noStrike" dirty="0">
                          <a:solidFill>
                            <a:srgbClr val="333333"/>
                          </a:solidFill>
                        </a:rPr>
                        <a:t>des Fehlers. Ausführbare und DLL-Dateien werden nicht unterstützt.</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de-DE" sz="1000" i="1" dirty="0"/>
              <a:t>Hinweis: Rufen Sie bei Support-Problemen der Kategorie P1 (Kritisch) den Adobe-Support an. Telefonnummern finden Sie </a:t>
            </a:r>
            <a:r>
              <a:rPr lang="de-DE" sz="1000" i="1" dirty="0">
                <a:hlinkClick r:id="rId2" action="ppaction://hlinksldjump"/>
              </a:rPr>
              <a:t>hier</a:t>
            </a:r>
            <a:r>
              <a:rPr lang="de-DE" sz="1000" i="1" dirty="0"/>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de-DE" dirty="0"/>
              <a:t>Erstellen eines Support-Falls | Adobe Analytics, Adobe </a:t>
            </a:r>
            <a:r>
              <a:rPr lang="de-DE" dirty="0" err="1"/>
              <a:t>Audience</a:t>
            </a:r>
            <a:r>
              <a:rPr lang="de-DE" dirty="0"/>
              <a:t> Manager, 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de-DE" sz="1400" dirty="0">
                <a:latin typeface="+mn-lt"/>
              </a:rPr>
              <a:t>Führen Sie die folgenden Schritte aus, um im Experience League-Portal einen Support-Fall für die folgenden Lösungen zu erstellen: </a:t>
            </a:r>
          </a:p>
          <a:p>
            <a:pPr marL="171450" indent="-171450">
              <a:lnSpc>
                <a:spcPct val="100000"/>
              </a:lnSpc>
              <a:spcBef>
                <a:spcPts val="0"/>
              </a:spcBef>
              <a:buFont typeface="Arial" panose="020B0604020202020204" pitchFamily="34" charset="0"/>
              <a:buChar char="•"/>
            </a:pPr>
            <a:r>
              <a:rPr lang="de-DE" sz="1400" b="1" dirty="0">
                <a:latin typeface="+mn-lt"/>
              </a:rPr>
              <a:t>Adobe Analytics </a:t>
            </a:r>
          </a:p>
          <a:p>
            <a:pPr marL="171450" indent="-171450">
              <a:lnSpc>
                <a:spcPct val="100000"/>
              </a:lnSpc>
              <a:spcBef>
                <a:spcPts val="0"/>
              </a:spcBef>
              <a:buFont typeface="Arial" panose="020B0604020202020204" pitchFamily="34" charset="0"/>
              <a:buChar char="•"/>
            </a:pPr>
            <a:r>
              <a:rPr lang="de-DE" sz="1400" b="1" dirty="0">
                <a:latin typeface="+mn-lt"/>
              </a:rPr>
              <a:t>Adobe </a:t>
            </a:r>
            <a:r>
              <a:rPr lang="de-DE" sz="1400" b="1" dirty="0" err="1">
                <a:latin typeface="+mn-lt"/>
              </a:rPr>
              <a:t>Audience</a:t>
            </a:r>
            <a:r>
              <a:rPr lang="de-DE" sz="1400" b="1" dirty="0">
                <a:latin typeface="+mn-lt"/>
              </a:rPr>
              <a:t>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571715555"/>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de-DE" sz="1200">
                          <a:solidFill>
                            <a:schemeClr val="bg1"/>
                          </a:solidFill>
                          <a:latin typeface="+mn-lt"/>
                        </a:rPr>
                        <a:t>AKTION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de-DE" sz="1350" b="0" dirty="0">
                          <a:solidFill>
                            <a:schemeClr val="tx1"/>
                          </a:solidFill>
                          <a:latin typeface="+mn-lt"/>
                          <a:ea typeface="+mn-ea"/>
                          <a:cs typeface="+mn-cs"/>
                        </a:rPr>
                        <a:t>Gehen Sie zu </a:t>
                      </a:r>
                      <a:r>
                        <a:rPr lang="de-DE" sz="1350" b="0" i="0" u="sng" strike="noStrike"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Experience League Submission Ticket Site</a:t>
                      </a:r>
                      <a:r>
                        <a:rPr lang="de-DE" sz="1350" b="0" i="0" dirty="0">
                          <a:solidFill>
                            <a:schemeClr val="tx1"/>
                          </a:solidFill>
                          <a:latin typeface="+mn-lt"/>
                          <a:ea typeface="+mn-ea"/>
                          <a:cs typeface="+mn-cs"/>
                        </a:rPr>
                        <a:t> </a:t>
                      </a:r>
                    </a:p>
                    <a:p>
                      <a:pPr marL="171450" indent="-171450" fontAlgn="base">
                        <a:buFont typeface="Arial" panose="020B0604020202020204" pitchFamily="34" charset="0"/>
                        <a:buChar char="•"/>
                      </a:pPr>
                      <a:r>
                        <a:rPr lang="de-DE" sz="1350" b="0" i="0" dirty="0">
                          <a:solidFill>
                            <a:schemeClr val="tx1"/>
                          </a:solidFill>
                          <a:latin typeface="+mn-lt"/>
                          <a:ea typeface="+mn-ea"/>
                          <a:cs typeface="+mn-cs"/>
                        </a:rPr>
                        <a:t>Wählen Sie in der linken Registerkarte aus, für welche Lösung Sie Hilfe benötigen:</a:t>
                      </a:r>
                    </a:p>
                    <a:p>
                      <a:pPr marL="0" indent="0" algn="l" rtl="0" fontAlgn="base">
                        <a:buFont typeface="Arial" panose="020B0604020202020204" pitchFamily="34" charset="0"/>
                        <a:buNone/>
                      </a:pPr>
                      <a:endParaRPr lang="en-US" sz="1350" b="0" dirty="0">
                        <a:solidFill>
                          <a:schemeClr val="tx1"/>
                        </a:solidFill>
                        <a:latin typeface="Adobe Clean Light"/>
                      </a:endParaRPr>
                    </a:p>
                    <a:p>
                      <a:pPr marL="0" indent="0" fontAlgn="base">
                        <a:buFont typeface="Arial" panose="020B0604020202020204" pitchFamily="34" charset="0"/>
                        <a:buNone/>
                      </a:pPr>
                      <a:r>
                        <a:rPr lang="de-DE" sz="1350" b="0" dirty="0">
                          <a:solidFill>
                            <a:schemeClr val="tx1"/>
                          </a:solidFill>
                          <a:latin typeface="Adobe Clean Light"/>
                        </a:rPr>
                        <a:t>Geben Sie im Formular folgende Informationen/Details an</a:t>
                      </a:r>
                    </a:p>
                    <a:p>
                      <a:pPr marL="285750" indent="-285750" fontAlgn="base">
                        <a:buFont typeface="Arial" panose="020B0604020202020204" pitchFamily="34" charset="0"/>
                        <a:buChar char="•"/>
                      </a:pPr>
                      <a:r>
                        <a:rPr lang="de-DE" sz="1350" b="0" dirty="0">
                          <a:solidFill>
                            <a:schemeClr val="tx1"/>
                          </a:solidFill>
                          <a:latin typeface="Adobe Clean Light"/>
                        </a:rPr>
                        <a:t>Gegenstand Ihrer Frage oder Ihres Problems</a:t>
                      </a:r>
                    </a:p>
                    <a:p>
                      <a:pPr marL="285750" indent="-285750" fontAlgn="base">
                        <a:buFont typeface="Arial" panose="020B0604020202020204" pitchFamily="34" charset="0"/>
                        <a:buChar char="•"/>
                      </a:pPr>
                      <a:r>
                        <a:rPr lang="de-DE" sz="1350" b="0" dirty="0">
                          <a:solidFill>
                            <a:schemeClr val="tx1"/>
                          </a:solidFill>
                          <a:latin typeface="Adobe Clean Light"/>
                        </a:rPr>
                        <a:t>Ihren Vor- und Nachnamen</a:t>
                      </a:r>
                    </a:p>
                    <a:p>
                      <a:pPr marL="285750" indent="-285750" fontAlgn="base">
                        <a:buFont typeface="Arial" panose="020B0604020202020204" pitchFamily="34" charset="0"/>
                        <a:buChar char="•"/>
                      </a:pPr>
                      <a:r>
                        <a:rPr lang="de-DE" sz="1350" b="0" dirty="0">
                          <a:solidFill>
                            <a:schemeClr val="tx1"/>
                          </a:solidFill>
                          <a:latin typeface="Adobe Clean Light"/>
                        </a:rPr>
                        <a:t>Ihre E-Mail-Adresse</a:t>
                      </a:r>
                    </a:p>
                    <a:p>
                      <a:pPr marL="285750" indent="-285750" fontAlgn="base">
                        <a:buFont typeface="Arial" panose="020B0604020202020204" pitchFamily="34" charset="0"/>
                        <a:buChar char="•"/>
                      </a:pPr>
                      <a:r>
                        <a:rPr lang="de-DE" sz="1350" b="0" dirty="0">
                          <a:solidFill>
                            <a:schemeClr val="tx1"/>
                          </a:solidFill>
                          <a:latin typeface="Adobe Clean Light"/>
                        </a:rPr>
                        <a:t>Den Namen Ihres Unternehmens</a:t>
                      </a:r>
                    </a:p>
                    <a:p>
                      <a:pPr marL="285750" indent="-285750" fontAlgn="base">
                        <a:buFont typeface="Arial" panose="020B0604020202020204" pitchFamily="34" charset="0"/>
                        <a:buChar char="•"/>
                      </a:pPr>
                      <a:r>
                        <a:rPr lang="de-DE" sz="1350" b="0" dirty="0">
                          <a:solidFill>
                            <a:schemeClr val="tx1"/>
                          </a:solidFill>
                          <a:latin typeface="Adobe Clean Light"/>
                        </a:rPr>
                        <a:t>Die Priorität</a:t>
                      </a:r>
                    </a:p>
                    <a:p>
                      <a:pPr marL="742950" lvl="1" indent="-285750" fontAlgn="base">
                        <a:buFont typeface="Arial" panose="020B0604020202020204" pitchFamily="34" charset="0"/>
                        <a:buChar char="•"/>
                      </a:pPr>
                      <a:r>
                        <a:rPr lang="de-DE" sz="1350" b="0" dirty="0">
                          <a:solidFill>
                            <a:schemeClr val="tx1"/>
                          </a:solidFill>
                          <a:latin typeface="Adobe Clean Light"/>
                        </a:rPr>
                        <a:t>P1 erfordert einen Anruf</a:t>
                      </a:r>
                    </a:p>
                    <a:p>
                      <a:pPr marL="742950" lvl="1" indent="-285750" fontAlgn="base">
                        <a:buFont typeface="Arial" panose="020B0604020202020204" pitchFamily="34" charset="0"/>
                        <a:buChar char="•"/>
                      </a:pPr>
                      <a:r>
                        <a:rPr lang="de-DE" sz="1350" b="0" dirty="0">
                          <a:solidFill>
                            <a:schemeClr val="tx1"/>
                          </a:solidFill>
                          <a:latin typeface="Adobe Clean Light"/>
                        </a:rPr>
                        <a:t>P2 dringend</a:t>
                      </a:r>
                    </a:p>
                    <a:p>
                      <a:pPr marL="742950" lvl="1" indent="-285750" fontAlgn="base">
                        <a:buFont typeface="Arial" panose="020B0604020202020204" pitchFamily="34" charset="0"/>
                        <a:buChar char="•"/>
                      </a:pPr>
                      <a:r>
                        <a:rPr lang="de-DE" sz="1350" b="0" dirty="0">
                          <a:solidFill>
                            <a:schemeClr val="tx1"/>
                          </a:solidFill>
                          <a:latin typeface="Adobe Clean Light"/>
                        </a:rPr>
                        <a:t>P3 wichtig</a:t>
                      </a:r>
                    </a:p>
                    <a:p>
                      <a:pPr marL="742950" lvl="1" indent="-285750" fontAlgn="base">
                        <a:buFont typeface="Arial" panose="020B0604020202020204" pitchFamily="34" charset="0"/>
                        <a:buChar char="•"/>
                      </a:pPr>
                      <a:r>
                        <a:rPr lang="de-DE" sz="1350" b="0" dirty="0">
                          <a:solidFill>
                            <a:schemeClr val="tx1"/>
                          </a:solidFill>
                          <a:latin typeface="Adobe Clean Light"/>
                        </a:rPr>
                        <a:t>P4 geringfügig (nur zur Information)</a:t>
                      </a:r>
                    </a:p>
                    <a:p>
                      <a:pPr marL="285750" indent="-285750" fontAlgn="base">
                        <a:buFont typeface="Arial" panose="020B0604020202020204" pitchFamily="34" charset="0"/>
                        <a:buChar char="•"/>
                      </a:pPr>
                      <a:r>
                        <a:rPr lang="de-DE" sz="1350" b="0" dirty="0">
                          <a:solidFill>
                            <a:schemeClr val="tx1"/>
                          </a:solidFill>
                          <a:latin typeface="Adobe Clean Light"/>
                        </a:rPr>
                        <a:t>Machen Sie Angaben zur Frage oder zum Problem</a:t>
                      </a:r>
                    </a:p>
                    <a:p>
                      <a:pPr marL="0" indent="0" algn="l" rtl="0" fontAlgn="base">
                        <a:buFont typeface="Arial" panose="020B0604020202020204" pitchFamily="34" charset="0"/>
                        <a:buNone/>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4"/>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7859" y="6367818"/>
            <a:ext cx="9949865" cy="400110"/>
          </a:xfrm>
          <a:prstGeom prst="rect">
            <a:avLst/>
          </a:prstGeom>
          <a:noFill/>
        </p:spPr>
        <p:txBody>
          <a:bodyPr wrap="square">
            <a:spAutoFit/>
          </a:bodyPr>
          <a:lstStyle/>
          <a:p>
            <a:pPr marL="225425">
              <a:lnSpc>
                <a:spcPct val="100000"/>
              </a:lnSpc>
            </a:pPr>
            <a:r>
              <a:rPr lang="de-DE" sz="1000" i="1" dirty="0"/>
              <a:t>Wenn Ihre E-Mail-Adresse als unterstützter Benutzer registriert ist, erhalten Sie eine (automatisch erzeugte) E-Mail-Bestätigung. Sobald einem Service-Desk-Techniker ein Ticket zugewiesen wurde, erhalten Sie eine per E-Mail eine Antwort.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de-DE" sz="1400" b="1">
                <a:latin typeface="+mn-lt"/>
              </a:rPr>
              <a:t>Adobe Target</a:t>
            </a:r>
          </a:p>
          <a:p>
            <a:pPr marL="171450" indent="-171450">
              <a:lnSpc>
                <a:spcPct val="100000"/>
              </a:lnSpc>
              <a:spcBef>
                <a:spcPts val="0"/>
              </a:spcBef>
              <a:buFont typeface="Arial" panose="020B0604020202020204" pitchFamily="34" charset="0"/>
              <a:buChar char="•"/>
            </a:pPr>
            <a:r>
              <a:rPr lang="de-DE" sz="1400" b="1"/>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de-DE"/>
              <a:t>Erstellen eines Support-Falls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de-DE" sz="1400">
                <a:latin typeface="+mn-lt"/>
              </a:rPr>
              <a:t>Führen Sie die folgenden Schritte aus, um im Experience League-Portal einen Support-Fall für die folgenden Lösungen zu erstellen: </a:t>
            </a:r>
          </a:p>
          <a:p>
            <a:pPr marL="171450" indent="-171450">
              <a:lnSpc>
                <a:spcPct val="100000"/>
              </a:lnSpc>
              <a:spcBef>
                <a:spcPts val="0"/>
              </a:spcBef>
              <a:buFont typeface="Arial" panose="020B0604020202020204" pitchFamily="34" charset="0"/>
              <a:buChar char="•"/>
            </a:pPr>
            <a:r>
              <a:rPr lang="de-DE"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70499552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de-DE" sz="1200">
                          <a:solidFill>
                            <a:schemeClr val="bg1"/>
                          </a:solidFill>
                          <a:latin typeface="+mn-lt"/>
                        </a:rPr>
                        <a:t>AKTION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de-DE" sz="1350" b="0" dirty="0">
                          <a:solidFill>
                            <a:schemeClr val="tx1"/>
                          </a:solidFill>
                          <a:latin typeface="+mn-lt"/>
                          <a:ea typeface="+mn-ea"/>
                          <a:cs typeface="+mn-cs"/>
                        </a:rPr>
                        <a:t>Gehen Sie zu </a:t>
                      </a:r>
                      <a:r>
                        <a:rPr lang="de-DE"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de-DE" sz="1350" b="0" i="0" dirty="0">
                          <a:solidFill>
                            <a:schemeClr val="tx1"/>
                          </a:solidFill>
                          <a:latin typeface="+mn-lt"/>
                          <a:ea typeface="+mn-ea"/>
                          <a:cs typeface="+mn-cs"/>
                        </a:rPr>
                        <a:t> </a:t>
                      </a:r>
                    </a:p>
                    <a:p>
                      <a:pPr marL="171450" indent="-171450" fontAlgn="base">
                        <a:buFont typeface="Arial" panose="020B0604020202020204" pitchFamily="34" charset="0"/>
                        <a:buChar char="•"/>
                      </a:pPr>
                      <a:r>
                        <a:rPr lang="de-DE" sz="1350" b="0" i="0" dirty="0">
                          <a:solidFill>
                            <a:schemeClr val="tx1"/>
                          </a:solidFill>
                          <a:latin typeface="+mn-lt"/>
                          <a:ea typeface="+mn-ea"/>
                          <a:cs typeface="+mn-cs"/>
                        </a:rPr>
                        <a:t>Wählen Sie in der linken Registerkarte aus, für welche Lösung Sie Hilfe benötigen: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de-DE" sz="1350" b="0" dirty="0">
                          <a:solidFill>
                            <a:schemeClr val="tx1"/>
                          </a:solidFill>
                          <a:latin typeface="Adobe Clean Light"/>
                        </a:rPr>
                        <a:t>Geben Sie im Formular folgende Informationen/Details an</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Zusammenfassung</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Schritte, um das Problem zu reproduzieren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Kürzlich vorgenommene Veränderungen an der Umgebung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Fehlermeldungen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Protokolldateien</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de-DE" sz="1000" i="1" dirty="0"/>
              <a:t>Direkter Zugriff auf </a:t>
            </a:r>
            <a:r>
              <a:rPr lang="de-DE" sz="1000" i="1" dirty="0">
                <a:hlinkClick r:id="rId3"/>
              </a:rPr>
              <a:t>Adobe Primetime</a:t>
            </a:r>
            <a:r>
              <a:rPr lang="de-DE" sz="1000" i="1" dirty="0"/>
              <a:t> und direkter Zugriff auf </a:t>
            </a:r>
            <a:r>
              <a:rPr lang="de-DE" sz="1000" i="1" dirty="0">
                <a:hlinkClick r:id="rId4"/>
              </a:rPr>
              <a:t>Adobe Commerce Support Portal</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650175" y="273965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284830" y="352742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de-DE"/>
              <a:t>Erstellen eines Support-Falls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de-DE" sz="1400">
                <a:latin typeface="+mn-lt"/>
              </a:rPr>
              <a:t>Führen Sie die folgenden Schritte aus, um im Experience League-Portal einen Support-Fall für die folgenden Lösungen zu erstellen: </a:t>
            </a:r>
          </a:p>
          <a:p>
            <a:pPr marL="171450" indent="-171450">
              <a:lnSpc>
                <a:spcPct val="100000"/>
              </a:lnSpc>
              <a:spcBef>
                <a:spcPts val="0"/>
              </a:spcBef>
              <a:buFont typeface="Arial" panose="020B0604020202020204" pitchFamily="34" charset="0"/>
              <a:buChar char="•"/>
            </a:pPr>
            <a:r>
              <a:rPr lang="de-DE"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de-DE" sz="1200">
                          <a:solidFill>
                            <a:schemeClr val="bg1"/>
                          </a:solidFill>
                          <a:latin typeface="+mn-lt"/>
                        </a:rPr>
                        <a:t>AKTION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de-DE" sz="1350" b="0" dirty="0">
                          <a:solidFill>
                            <a:schemeClr val="tx1"/>
                          </a:solidFill>
                          <a:latin typeface="+mn-lt"/>
                          <a:ea typeface="+mn-ea"/>
                          <a:cs typeface="+mn-cs"/>
                        </a:rPr>
                        <a:t>Gehen Sie zu </a:t>
                      </a:r>
                      <a:r>
                        <a:rPr lang="de-DE"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Experience League Submission Ticket Site</a:t>
                      </a:r>
                      <a:r>
                        <a:rPr lang="de-DE" sz="1350" b="0" i="0" dirty="0">
                          <a:solidFill>
                            <a:schemeClr val="tx1"/>
                          </a:solidFill>
                          <a:latin typeface="+mn-lt"/>
                          <a:ea typeface="+mn-ea"/>
                          <a:cs typeface="+mn-cs"/>
                        </a:rPr>
                        <a:t> oder direkt zu </a:t>
                      </a:r>
                      <a:r>
                        <a:rPr lang="de-DE" sz="1350" b="0" i="0" dirty="0">
                          <a:solidFill>
                            <a:schemeClr val="tx1"/>
                          </a:solidFill>
                          <a:latin typeface="+mn-lt"/>
                          <a:ea typeface="+mn-ea"/>
                          <a:cs typeface="+mn-cs"/>
                          <a:hlinkClick r:id="rId3"/>
                        </a:rPr>
                        <a:t>https://support.magento.com</a:t>
                      </a:r>
                      <a:r>
                        <a:rPr lang="de-DE" sz="1350" b="0" i="0" dirty="0">
                          <a:solidFill>
                            <a:schemeClr val="tx1"/>
                          </a:solidFill>
                          <a:latin typeface="+mn-lt"/>
                          <a:ea typeface="+mn-ea"/>
                          <a:cs typeface="+mn-cs"/>
                        </a:rPr>
                        <a:t> und melden Sie sich an.</a:t>
                      </a:r>
                    </a:p>
                    <a:p>
                      <a:pPr marL="0" indent="0" algn="l" rtl="0" fontAlgn="base">
                        <a:buFont typeface="Arial" panose="020B0604020202020204" pitchFamily="34" charset="0"/>
                        <a:buNone/>
                      </a:pPr>
                      <a:endParaRPr lang="en-US" sz="135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de-DE" sz="1350" b="0" i="0" dirty="0">
                          <a:solidFill>
                            <a:schemeClr val="tx1"/>
                          </a:solidFill>
                          <a:latin typeface="+mn-lt"/>
                          <a:ea typeface="+mn-ea"/>
                          <a:cs typeface="+mn-cs"/>
                        </a:rPr>
                        <a:t>Wählen Sie in der linken Registerkarte aus, für welche Lösung Sie Hilfe benötigen: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de-DE" sz="1350" b="0" dirty="0">
                          <a:solidFill>
                            <a:schemeClr val="tx1"/>
                          </a:solidFill>
                          <a:latin typeface="Adobe Clean Light"/>
                        </a:rPr>
                        <a:t>Geben Sie im Formular folgende Informationen/Details an</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Projekt-URL</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Umgebung</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Live oder nicht live</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Schritte, um das Problem zu reproduzieren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Kürzliche Veränderungen an der Umgebung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Screenshots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Fehlermeldungen </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Protokolldateien</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de-DE" sz="1000" i="1"/>
              <a:t>Direkter Zugriff auf </a:t>
            </a:r>
            <a:r>
              <a:rPr lang="de-DE" sz="1000" i="1">
                <a:hlinkClick r:id="rId4"/>
              </a:rPr>
              <a:t>Adobe Commerce Support Portal</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608856" y="2884821"/>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822232" y="3832994"/>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de-DE"/>
              <a:t>Erstellen eines Support-Falls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de-DE" sz="1400">
                <a:latin typeface="+mn-lt"/>
              </a:rPr>
              <a:t>Führen Sie die folgenden Schritte aus, um in Marketo Nation einen Support-Fall für die folgenden Lösungen zu erstellen: </a:t>
            </a:r>
          </a:p>
          <a:p>
            <a:pPr>
              <a:spcBef>
                <a:spcPts val="0"/>
              </a:spcBef>
            </a:pPr>
            <a:r>
              <a:rPr lang="de-DE"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242227793"/>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de-DE" sz="1200">
                          <a:solidFill>
                            <a:schemeClr val="bg1"/>
                          </a:solidFill>
                          <a:latin typeface="+mn-lt"/>
                        </a:rPr>
                        <a:t>AKTION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de-DE" sz="1400" b="0" dirty="0">
                          <a:solidFill>
                            <a:schemeClr val="tx1"/>
                          </a:solidFill>
                          <a:latin typeface="+mn-lt"/>
                        </a:rPr>
                        <a:t>Gehen Sie zur Experience League Submission Ticket Site oder direkt zu </a:t>
                      </a:r>
                      <a:r>
                        <a:rPr lang="de-DE" sz="1400" b="1" dirty="0">
                          <a:solidFill>
                            <a:schemeClr val="tx1"/>
                          </a:solidFill>
                          <a:latin typeface="+mn-lt"/>
                          <a:hlinkClick r:id="rId2"/>
                        </a:rPr>
                        <a:t>Marketing Nation</a:t>
                      </a:r>
                      <a:r>
                        <a:rPr lang="de-DE" sz="1400" b="0" dirty="0">
                          <a:solidFill>
                            <a:schemeClr val="tx1"/>
                          </a:solidFill>
                          <a:latin typeface="+mn-lt"/>
                        </a:rPr>
                        <a:t> und melden Sie sich an.</a:t>
                      </a:r>
                    </a:p>
                    <a:p>
                      <a:pPr marL="285750" marR="0" indent="-285750">
                        <a:spcBef>
                          <a:spcPts val="0"/>
                        </a:spcBef>
                        <a:spcAft>
                          <a:spcPts val="0"/>
                        </a:spcAft>
                        <a:buFont typeface="Arial" panose="020B0604020202020204" pitchFamily="34" charset="0"/>
                        <a:buChar char="•"/>
                      </a:pPr>
                      <a:r>
                        <a:rPr lang="de-DE" sz="1400" b="0" dirty="0">
                          <a:solidFill>
                            <a:schemeClr val="tx1"/>
                          </a:solidFill>
                          <a:latin typeface="+mn-lt"/>
                        </a:rPr>
                        <a:t>Klicken Sie auf die Support-Option.</a:t>
                      </a:r>
                    </a:p>
                    <a:p>
                      <a:pPr marL="285750" marR="0" indent="-285750">
                        <a:spcBef>
                          <a:spcPts val="0"/>
                        </a:spcBef>
                        <a:spcAft>
                          <a:spcPts val="0"/>
                        </a:spcAft>
                        <a:buFont typeface="Arial" panose="020B0604020202020204" pitchFamily="34" charset="0"/>
                        <a:buChar char="•"/>
                      </a:pPr>
                      <a:r>
                        <a:rPr lang="de-DE" sz="1400" b="0" dirty="0">
                          <a:solidFill>
                            <a:schemeClr val="tx1"/>
                          </a:solidFill>
                          <a:latin typeface="+mn-lt"/>
                        </a:rPr>
                        <a:t>Klicken Sie auf die Schaltfläche zum Eröffnen eines </a:t>
                      </a:r>
                      <a:r>
                        <a:rPr lang="de-DE" sz="1400" b="1" dirty="0">
                          <a:solidFill>
                            <a:schemeClr val="tx1"/>
                          </a:solidFill>
                          <a:latin typeface="+mn-lt"/>
                        </a:rPr>
                        <a:t>neuen Falls</a:t>
                      </a:r>
                      <a:r>
                        <a:rPr lang="de-DE" sz="1400" b="0" dirty="0">
                          <a:solidFill>
                            <a:schemeClr val="tx1"/>
                          </a:solidFill>
                          <a:latin typeface="+mn-lt"/>
                        </a:rPr>
                        <a:t>.</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de-DE" sz="1350" b="0" dirty="0">
                          <a:solidFill>
                            <a:schemeClr val="tx1"/>
                          </a:solidFill>
                          <a:latin typeface="Adobe Clean Light"/>
                        </a:rPr>
                        <a:t>Geben Sie im Formular folgende Informationen/Details an</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Betreff</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Beschreibung</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Priorität</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Art des Falls</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Problem des Falls</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Unterproblem des Falls</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Instanz (sofern zutreffend)</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E-Mail-CC-Liste</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Remote-Zugriffsberechtigung</a:t>
                      </a:r>
                    </a:p>
                    <a:p>
                      <a:pPr marL="171450" indent="-171450">
                        <a:buFont typeface="Arial" panose="020B0604020202020204" pitchFamily="34" charset="0"/>
                        <a:buChar char="•"/>
                      </a:pPr>
                      <a:r>
                        <a:rPr lang="de-DE" sz="1350" b="0" dirty="0">
                          <a:solidFill>
                            <a:schemeClr val="tx1"/>
                          </a:solidFill>
                          <a:latin typeface="Adobe Clean Light" panose="020B0303020404020204" pitchFamily="34" charset="0"/>
                        </a:rPr>
                        <a:t>Screenshots </a:t>
                      </a:r>
                    </a:p>
                    <a:p>
                      <a:pPr marL="0" indent="0" algn="l" rtl="0" fontAlgn="base">
                        <a:buFont typeface="Arial" panose="020B0604020202020204" pitchFamily="34" charset="0"/>
                        <a:buNone/>
                      </a:pPr>
                      <a:endParaRPr lang="en-US" sz="1350" b="0" dirty="0">
                        <a:solidFill>
                          <a:schemeClr val="tx1"/>
                        </a:solidFill>
                        <a:latin typeface="+mn-lt"/>
                      </a:endParaRPr>
                    </a:p>
                    <a:p>
                      <a:pPr marL="0" indent="0" algn="l" rtl="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r>
                        <a:rPr lang="de-DE" sz="1350" b="0" dirty="0">
                          <a:solidFill>
                            <a:schemeClr val="tx1"/>
                          </a:solidFill>
                          <a:latin typeface="Adobe Clean Light" panose="020B0303020404020204" pitchFamily="34" charset="0"/>
                        </a:rPr>
                        <a:t>Eine Video-Anleitung über die Verwendung </a:t>
                      </a:r>
                      <a:br>
                        <a:rPr lang="de-DE" sz="1350" b="0" dirty="0">
                          <a:solidFill>
                            <a:schemeClr val="tx1"/>
                          </a:solidFill>
                          <a:latin typeface="Adobe Clean Light" panose="020B0303020404020204" pitchFamily="34" charset="0"/>
                        </a:rPr>
                      </a:br>
                      <a:r>
                        <a:rPr lang="de-DE" sz="1350" b="0" dirty="0">
                          <a:solidFill>
                            <a:schemeClr val="tx1"/>
                          </a:solidFill>
                          <a:latin typeface="Adobe Clean Light" panose="020B0303020404020204" pitchFamily="34" charset="0"/>
                        </a:rPr>
                        <a:t>des Support-Portals finden Sie </a:t>
                      </a:r>
                      <a:r>
                        <a:rPr lang="de-DE" sz="1350" b="0" dirty="0">
                          <a:solidFill>
                            <a:schemeClr val="tx1"/>
                          </a:solidFill>
                          <a:latin typeface="Adobe Clean Light" panose="020B0303020404020204" pitchFamily="34" charset="0"/>
                          <a:hlinkClick r:id="rId3"/>
                        </a:rPr>
                        <a:t>hier.</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de-DE" sz="1000" i="1"/>
              <a:t>Direkter Zugriff auf </a:t>
            </a:r>
            <a:r>
              <a:rPr lang="de-DE" sz="1000" i="1">
                <a:hlinkClick r:id="rId2"/>
              </a:rPr>
              <a:t>Adobe Marketo Engage Support Portal</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620230" y="288291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435759" y="380366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733772" y="457728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a:latin typeface="+mj-lt"/>
              </a:rPr>
              <a:t>Kontaktaufnahme mit dem Adobe-Support</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92581"/>
            <a:chOff x="370668" y="2018857"/>
            <a:chExt cx="3672000" cy="4492581"/>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de-DE" sz="1600" dirty="0">
                  <a:latin typeface="+mj-lt"/>
                </a:rPr>
                <a:t>Wer kann den Adobe-</a:t>
              </a:r>
            </a:p>
            <a:p>
              <a:pPr algn="ctr"/>
              <a:r>
                <a:rPr lang="de-DE" sz="1600" dirty="0">
                  <a:latin typeface="+mj-lt"/>
                </a:rPr>
                <a:t>Support kontaktieren?</a:t>
              </a:r>
            </a:p>
          </p:txBody>
        </p:sp>
        <p:sp>
          <p:nvSpPr>
            <p:cNvPr id="76" name="Rectangle 75">
              <a:extLst>
                <a:ext uri="{FF2B5EF4-FFF2-40B4-BE49-F238E27FC236}">
                  <a16:creationId xmlns:a16="http://schemas.microsoft.com/office/drawing/2014/main" id="{09DF938A-5456-48D0-BF41-7B8787FAACAB}"/>
                </a:ext>
              </a:extLst>
            </p:cNvPr>
            <p:cNvSpPr/>
            <p:nvPr/>
          </p:nvSpPr>
          <p:spPr>
            <a:xfrm>
              <a:off x="414542" y="3756838"/>
              <a:ext cx="3584252" cy="2754600"/>
            </a:xfrm>
            <a:prstGeom prst="rect">
              <a:avLst/>
            </a:prstGeom>
          </p:spPr>
          <p:txBody>
            <a:bodyPr wrap="square">
              <a:spAutoFit/>
            </a:bodyPr>
            <a:lstStyle/>
            <a:p>
              <a:pPr>
                <a:spcAft>
                  <a:spcPts val="300"/>
                </a:spcAft>
                <a:buClr>
                  <a:srgbClr val="000000">
                    <a:lumMod val="85000"/>
                    <a:lumOff val="15000"/>
                  </a:srgbClr>
                </a:buClr>
                <a:defRPr/>
              </a:pPr>
              <a:r>
                <a:rPr lang="de-DE" sz="1200" dirty="0">
                  <a:solidFill>
                    <a:srgbClr val="2C2C2C"/>
                  </a:solidFill>
                </a:rPr>
                <a:t>Für Adobe haben die Sicherheit und der Schutz Ihrer Daten oberste Priorität. Deshalb empfehlen wir Ihnen, einige Personen in Ihrem Unternehmen zu </a:t>
              </a:r>
              <a:r>
                <a:rPr lang="de-DE" sz="1200" dirty="0">
                  <a:solidFill>
                    <a:srgbClr val="00B0F0"/>
                  </a:solidFill>
                  <a:hlinkClick r:id="rId2">
                    <a:extLst>
                      <a:ext uri="{A12FA001-AC4F-418D-AE19-62706E023703}">
                        <ahyp:hlinkClr xmlns:ahyp="http://schemas.microsoft.com/office/drawing/2018/hyperlinkcolor" val="tx"/>
                      </a:ext>
                    </a:extLst>
                  </a:hlinkClick>
                </a:rPr>
                <a:t>Support-Kontakten</a:t>
              </a:r>
              <a:r>
                <a:rPr lang="de-DE" sz="1200" dirty="0">
                  <a:solidFill>
                    <a:srgbClr val="2C2C2C"/>
                  </a:solidFill>
                </a:rPr>
                <a:t> zu ernennen, die vollen Zugang zum Produkt haben, darin geschult sind und grundlegende Fragen zur Implementierung beantworten können. </a:t>
              </a:r>
            </a:p>
            <a:p>
              <a:pPr marL="228600" indent="-228600">
                <a:spcAft>
                  <a:spcPts val="300"/>
                </a:spcAft>
                <a:buClr>
                  <a:srgbClr val="000000">
                    <a:lumMod val="85000"/>
                    <a:lumOff val="15000"/>
                  </a:srgbClr>
                </a:buClr>
                <a:buFont typeface="Arial" panose="020B0604020202020204" pitchFamily="34" charset="0"/>
                <a:buChar char="•"/>
                <a:defRPr/>
              </a:pPr>
              <a:r>
                <a:rPr lang="de-DE" sz="1200" dirty="0">
                  <a:solidFill>
                    <a:srgbClr val="2C2C2C"/>
                  </a:solidFill>
                </a:rPr>
                <a:t>Nur die ernannten Support-Kontakte sind dann befugt, über die Daten zu sprechen und notwendige Änderungen an den Kontoeinstellungen vorzunehmen.</a:t>
              </a:r>
            </a:p>
            <a:p>
              <a:pPr marL="228600" indent="-228600">
                <a:spcAft>
                  <a:spcPts val="300"/>
                </a:spcAft>
                <a:buClr>
                  <a:srgbClr val="000000">
                    <a:lumMod val="85000"/>
                    <a:lumOff val="15000"/>
                  </a:srgbClr>
                </a:buClr>
                <a:buFont typeface="Arial" panose="020B0604020202020204" pitchFamily="34" charset="0"/>
                <a:buChar char="•"/>
                <a:defRPr/>
              </a:pPr>
              <a:r>
                <a:rPr lang="de-DE" sz="1200" dirty="0">
                  <a:solidFill>
                    <a:srgbClr val="2C2C2C"/>
                  </a:solidFill>
                </a:rPr>
                <a:t>Personen, die keine autorisierten ernannten Support-Kontakte sind, können sich zwar an </a:t>
              </a:r>
              <a:br>
                <a:rPr lang="de-DE" sz="1200" dirty="0">
                  <a:solidFill>
                    <a:srgbClr val="2C2C2C"/>
                  </a:solidFill>
                </a:rPr>
              </a:br>
              <a:r>
                <a:rPr lang="de-DE" sz="1200" dirty="0">
                  <a:solidFill>
                    <a:srgbClr val="2C2C2C"/>
                  </a:solidFill>
                </a:rPr>
                <a:t>das Support-Team wenden, werden jedoch </a:t>
              </a:r>
              <a:br>
                <a:rPr lang="de-DE" sz="1200" dirty="0">
                  <a:solidFill>
                    <a:srgbClr val="2C2C2C"/>
                  </a:solidFill>
                </a:rPr>
              </a:br>
              <a:r>
                <a:rPr lang="de-DE" sz="1200" dirty="0">
                  <a:solidFill>
                    <a:srgbClr val="2C2C2C"/>
                  </a:solidFill>
                </a:rPr>
                <a:t>an die Online-Hilfe/Foren verwiesen.</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de-DE" sz="1600" dirty="0">
                  <a:latin typeface="+mj-lt"/>
                </a:rPr>
                <a:t>Ändern oder Hinzufügen </a:t>
              </a:r>
              <a:br>
                <a:rPr lang="de-DE" sz="1600" dirty="0">
                  <a:latin typeface="+mj-lt"/>
                </a:rPr>
              </a:br>
              <a:r>
                <a:rPr lang="de-DE" sz="1600" dirty="0">
                  <a:latin typeface="+mj-lt"/>
                </a:rPr>
                <a:t>von Support-Kontakten</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de-DE" sz="1200" dirty="0">
                  <a:solidFill>
                    <a:srgbClr val="2C2C2C"/>
                  </a:solidFill>
                </a:rPr>
                <a:t>Nur bestehende ernannte Support-Kontakte eines Unternehmens können Änderungen an der Liste der vorhandenen Support-Kontakte durchführen lassen. Kontaktieren Sie den Support per Telefon oder </a:t>
              </a:r>
              <a:br>
                <a:rPr lang="de-DE" sz="1200" dirty="0">
                  <a:solidFill>
                    <a:srgbClr val="2C2C2C"/>
                  </a:solidFill>
                </a:rPr>
              </a:br>
              <a:r>
                <a:rPr lang="de-DE" sz="1200" dirty="0">
                  <a:solidFill>
                    <a:srgbClr val="2C2C2C"/>
                  </a:solidFill>
                </a:rPr>
                <a:t>E-Mail, um Benutzer hinzuzufügen/zu entfernen.</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de-DE" sz="1600">
                  <a:latin typeface="+mj-lt"/>
                </a:rPr>
                <a:t>Wie können Sie den Adobe-</a:t>
              </a:r>
            </a:p>
            <a:p>
              <a:pPr algn="ctr"/>
              <a:r>
                <a:rPr lang="de-DE" sz="1600">
                  <a:latin typeface="+mj-lt"/>
                </a:rPr>
                <a:t>Support kontaktieren?</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de-DE" sz="1200" b="1" dirty="0"/>
                <a:t>Experience League-Support:</a:t>
              </a:r>
              <a:r>
                <a:rPr lang="de-DE" sz="1200" dirty="0"/>
                <a:t> </a:t>
              </a:r>
              <a:r>
                <a:rPr lang="de-DE" sz="1200" u="sng" dirty="0">
                  <a:solidFill>
                    <a:srgbClr val="00B0F0"/>
                  </a:solidFill>
                  <a:hlinkClick r:id="rId3">
                    <a:extLst>
                      <a:ext uri="{A12FA001-AC4F-418D-AE19-62706E023703}">
                        <ahyp:hlinkClr xmlns:ahyp="http://schemas.microsoft.com/office/drawing/2018/hyperlinkcolor" val="tx"/>
                      </a:ext>
                    </a:extLst>
                  </a:hlinkClick>
                </a:rPr>
                <a:t>https://experienceleague.adobe.com/?support-solution=General#support</a:t>
              </a:r>
              <a:endParaRPr lang="de-DE" sz="1200" u="sng" dirty="0">
                <a:solidFill>
                  <a:srgbClr val="00B0F0"/>
                </a:solidFill>
              </a:endParaRPr>
            </a:p>
            <a:p>
              <a:pPr marL="0" lvl="1">
                <a:spcAft>
                  <a:spcPts val="600"/>
                </a:spcAft>
              </a:pPr>
              <a:endParaRPr lang="en-US" sz="1200" dirty="0">
                <a:solidFill>
                  <a:srgbClr val="00B0F0"/>
                </a:solidFill>
              </a:endParaRPr>
            </a:p>
            <a:p>
              <a:pPr marL="0" lvl="1">
                <a:spcAft>
                  <a:spcPts val="600"/>
                </a:spcAft>
              </a:pPr>
              <a:r>
                <a:rPr lang="de-DE" sz="1200" dirty="0"/>
                <a:t>Telefonnummern: </a:t>
              </a:r>
              <a:r>
                <a:rPr lang="de-DE" sz="1200" u="sng" dirty="0">
                  <a:solidFill>
                    <a:srgbClr val="00B0F0"/>
                  </a:solidFill>
                  <a:hlinkClick r:id="rId4">
                    <a:extLst>
                      <a:ext uri="{A12FA001-AC4F-418D-AE19-62706E023703}">
                        <ahyp:hlinkClr xmlns:ahyp="http://schemas.microsoft.com/office/drawing/2018/hyperlinkcolor" val="tx"/>
                      </a:ext>
                    </a:extLst>
                  </a:hlinkClick>
                </a:rPr>
                <a:t>https://helpx.adobe.com/contact/dma external/DMACustomeCareRegionalPhoneNumbers.html</a:t>
              </a:r>
            </a:p>
            <a:p>
              <a:pPr marL="0" lvl="1">
                <a:spcAft>
                  <a:spcPts val="600"/>
                </a:spcAft>
              </a:pPr>
              <a:endParaRPr lang="en-US" sz="1200" dirty="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Adobe-Support-Spezialisten sind in allen Lösungen umfassend geschult. Sie können Ihnen </a:t>
            </a:r>
          </a:p>
          <a:p>
            <a:pPr algn="ctr"/>
            <a:r>
              <a:rPr lang="de-DE"/>
              <a:t>bei Fragen zu Lösungsfunktionen, Konfigurationen, Problemen und allgemeinen Anleitungen helfen.</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a:latin typeface="+mj-lt"/>
              </a:rPr>
              <a:t>Tools und Ressourcen</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Adobe bietet Ihnen eine Fülle von Informationsmaterialien und Ressourcen. </a:t>
            </a:r>
            <a:br>
              <a:rPr lang="de-DE" dirty="0"/>
            </a:br>
            <a:r>
              <a:rPr lang="de-DE" dirty="0"/>
              <a:t>Wir empfehlen Ihnen, sich zunächst Folgendes anzusehen:</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200329"/>
          </a:xfrm>
          <a:prstGeom prst="rect">
            <a:avLst/>
          </a:prstGeom>
        </p:spPr>
        <p:txBody>
          <a:bodyPr wrap="square">
            <a:spAutoFit/>
          </a:bodyPr>
          <a:lstStyle/>
          <a:p>
            <a:pPr algn="ctr"/>
            <a:r>
              <a:rPr lang="de-DE" sz="1200" dirty="0"/>
              <a:t>Von Experten zusammengestellte Schulungskurse, Tutorials und Dokumentationen, Communitys </a:t>
            </a:r>
            <a:br>
              <a:rPr lang="de-DE" sz="1200" dirty="0"/>
            </a:br>
            <a:r>
              <a:rPr lang="de-DE" sz="1200" dirty="0"/>
              <a:t>und Support-Ressourcen</a:t>
            </a:r>
            <a:br>
              <a:rPr lang="de-DE" sz="1200" dirty="0"/>
            </a:br>
            <a:endParaRPr lang="de-DE" sz="1200" dirty="0"/>
          </a:p>
          <a:p>
            <a:pPr algn="ctr"/>
            <a:r>
              <a:rPr lang="de-DE" sz="1200" dirty="0">
                <a:solidFill>
                  <a:srgbClr val="308FFF"/>
                </a:solidFill>
                <a:hlinkClick r:id="rId2"/>
              </a:rPr>
              <a:t>Weitere Informationen &gt;</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de-DE"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de-DE" sz="1200" dirty="0"/>
              <a:t>Seien Sie immer gut informiert über aktuelle Produkt- und Wartungs-Updates von Adobe Experience Cloud</a:t>
            </a:r>
            <a:br>
              <a:rPr lang="de-DE" sz="1200" dirty="0"/>
            </a:br>
            <a:endParaRPr lang="de-DE" sz="1200" dirty="0"/>
          </a:p>
          <a:p>
            <a:pPr algn="ctr"/>
            <a:r>
              <a:rPr lang="de-DE" sz="1200" dirty="0">
                <a:solidFill>
                  <a:srgbClr val="308FFF"/>
                </a:solidFill>
                <a:hlinkClick r:id="rId3"/>
              </a:rPr>
              <a:t>Weitere Informationen &gt;</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de-DE" sz="1600" dirty="0">
                <a:latin typeface="+mj-lt"/>
              </a:rPr>
              <a:t>Prioritäts-Produkt-</a:t>
            </a:r>
            <a:br>
              <a:rPr lang="de-DE" sz="1600" dirty="0">
                <a:latin typeface="+mj-lt"/>
              </a:rPr>
            </a:br>
            <a:r>
              <a:rPr lang="de-DE" sz="1600" dirty="0">
                <a:latin typeface="+mj-lt"/>
              </a:rPr>
              <a:t>Update-Service</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de-DE" sz="1200"/>
              <a:t>Rechtzeitige und genaue Informationen, die Sie vor böswilligem Hacking schützen</a:t>
            </a:r>
          </a:p>
          <a:p>
            <a:pPr algn="ctr"/>
            <a:endParaRPr lang="en-US" sz="1200"/>
          </a:p>
          <a:p>
            <a:pPr algn="ctr"/>
            <a:r>
              <a:rPr lang="de-DE" sz="1200">
                <a:solidFill>
                  <a:srgbClr val="308FFF"/>
                </a:solidFill>
                <a:hlinkClick r:id="rId4"/>
              </a:rPr>
              <a:t>Weitere Informationen &gt;</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172785" y="4158382"/>
            <a:ext cx="2997620" cy="584775"/>
          </a:xfrm>
          <a:prstGeom prst="rect">
            <a:avLst/>
          </a:prstGeom>
        </p:spPr>
        <p:txBody>
          <a:bodyPr wrap="square">
            <a:spAutoFit/>
          </a:bodyPr>
          <a:lstStyle/>
          <a:p>
            <a:pPr algn="ctr"/>
            <a:r>
              <a:rPr lang="de-DE" sz="1600" dirty="0">
                <a:latin typeface="+mj-lt"/>
              </a:rPr>
              <a:t>Sicherheitsbenachrichtigungs-</a:t>
            </a:r>
          </a:p>
          <a:p>
            <a:pPr algn="ctr"/>
            <a:r>
              <a:rPr lang="de-DE" sz="1600" dirty="0">
                <a:latin typeface="+mj-lt"/>
              </a:rPr>
              <a:t>Service</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200329"/>
          </a:xfrm>
          <a:prstGeom prst="rect">
            <a:avLst/>
          </a:prstGeom>
        </p:spPr>
        <p:txBody>
          <a:bodyPr wrap="square">
            <a:spAutoFit/>
          </a:bodyPr>
          <a:lstStyle/>
          <a:p>
            <a:pPr algn="ctr"/>
            <a:r>
              <a:rPr lang="de-DE" sz="1200" dirty="0"/>
              <a:t>Melden Sie sich an, um über neue Funktionen und Problembehebungen </a:t>
            </a:r>
            <a:br>
              <a:rPr lang="de-DE" sz="1200" dirty="0"/>
            </a:br>
            <a:r>
              <a:rPr lang="de-DE" sz="1200" dirty="0"/>
              <a:t>in Adobe Experience Cloud auf dem Laufenden zu bleiben.</a:t>
            </a:r>
            <a:br>
              <a:rPr lang="de-DE" sz="1200" dirty="0"/>
            </a:br>
            <a:endParaRPr lang="de-DE" sz="1200" dirty="0"/>
          </a:p>
          <a:p>
            <a:pPr algn="ctr"/>
            <a:r>
              <a:rPr lang="de-DE" sz="1200" dirty="0">
                <a:solidFill>
                  <a:srgbClr val="308FFF"/>
                </a:solidFill>
                <a:hlinkClick r:id="rId5"/>
              </a:rPr>
              <a:t>Weitere Informationen &gt;</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310896" y="4158382"/>
            <a:ext cx="3023778" cy="584775"/>
          </a:xfrm>
          <a:prstGeom prst="rect">
            <a:avLst/>
          </a:prstGeom>
        </p:spPr>
        <p:txBody>
          <a:bodyPr wrap="square">
            <a:spAutoFit/>
          </a:bodyPr>
          <a:lstStyle/>
          <a:p>
            <a:pPr algn="ctr"/>
            <a:r>
              <a:rPr lang="de-DE" sz="1600" dirty="0">
                <a:latin typeface="+mj-lt"/>
              </a:rPr>
              <a:t>Versionshinweise von Experience Cloud – Early Access</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280958"/>
            <a:ext cx="9022650" cy="1323439"/>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de-DE" sz="2000" dirty="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de-DE" sz="2000" dirty="0">
                <a:solidFill>
                  <a:srgbClr val="00B0F0"/>
                </a:solidFill>
                <a:latin typeface="+mn-lt"/>
              </a:rPr>
              <a:t> </a:t>
            </a:r>
            <a:r>
              <a:rPr lang="de-DE" sz="2000" dirty="0">
                <a:latin typeface="+mn-lt"/>
              </a:rPr>
              <a:t>ist ein Platz, an dem unsere Kunden auf ihrem individuellen </a:t>
            </a:r>
            <a:r>
              <a:rPr lang="de-DE" sz="2000" dirty="0">
                <a:latin typeface="+mj-lt"/>
              </a:rPr>
              <a:t>Weg zum Erfolg Wissenswertes lernen, Kontakte knüpfen und sich weiterentwickeln</a:t>
            </a:r>
            <a:r>
              <a:rPr lang="de-DE" sz="2000" dirty="0">
                <a:latin typeface="+mn-lt"/>
              </a:rPr>
              <a:t>. Dafür nutzen sie Selbsthilfe-Tutorials, von Kursleitern geführte Schulungen, </a:t>
            </a:r>
            <a:br>
              <a:rPr lang="de-DE" sz="2000" dirty="0">
                <a:latin typeface="+mn-lt"/>
              </a:rPr>
            </a:br>
            <a:r>
              <a:rPr lang="de-DE" sz="2000" dirty="0">
                <a:latin typeface="+mn-lt"/>
              </a:rPr>
              <a:t>die Community und sonstige Support-Optionen.</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864596" cy="1282019"/>
            <a:chOff x="307088" y="439688"/>
            <a:chExt cx="2864596" cy="1282019"/>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43041"/>
              <a:ext cx="2605879" cy="278666"/>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de-DE" sz="1050" dirty="0">
                  <a:solidFill>
                    <a:srgbClr val="00B0F0"/>
                  </a:solidFill>
                  <a:latin typeface="+mn-lt"/>
                </a:rPr>
                <a:t>experienceleague.adobe.com/?lang=de</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solidFill>
                    <a:schemeClr val="bg1"/>
                  </a:solidFill>
                  <a:latin typeface="Adobe Clean" charset="0"/>
                </a:rPr>
                <a:t>Lernen. Vernetzen. Wachsen.</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300" dirty="0">
                      <a:solidFill>
                        <a:srgbClr val="FFFFFF"/>
                      </a:solidFill>
                      <a:latin typeface="Adobe Clean ExtraBold"/>
                    </a:rPr>
                    <a:t>Geleitete Kurse</a:t>
                  </a:r>
                </a:p>
                <a:p>
                  <a:pPr algn="ctr"/>
                  <a:r>
                    <a:rPr lang="de-DE" sz="1300" dirty="0">
                      <a:solidFill>
                        <a:srgbClr val="FFFFFF"/>
                      </a:solidFill>
                      <a:latin typeface="Adobe Clean ExtraBold"/>
                    </a:rPr>
                    <a:t>von Adobe-Experten konzipiert</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200" dirty="0">
                      <a:solidFill>
                        <a:srgbClr val="FFFFFF"/>
                      </a:solidFill>
                      <a:latin typeface="Adobe Clean ExtraBold"/>
                    </a:rPr>
                    <a:t>Schnelle Antworten von Produkt-anleitungen und Support-Artikeln</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dirty="0">
                      <a:solidFill>
                        <a:srgbClr val="FFFFFF"/>
                      </a:solidFill>
                      <a:latin typeface="Adobe Clean ExtraBold"/>
                    </a:rPr>
                    <a:t>Communitys aus Experten</a:t>
                  </a:r>
                  <a:br>
                    <a:rPr lang="de-DE" sz="1400" dirty="0">
                      <a:solidFill>
                        <a:srgbClr val="FFFFFF"/>
                      </a:solidFill>
                      <a:latin typeface="Adobe Clean ExtraBold"/>
                    </a:rPr>
                  </a:br>
                  <a:r>
                    <a:rPr lang="de-DE" sz="1400" dirty="0">
                      <a:solidFill>
                        <a:srgbClr val="FFFFFF"/>
                      </a:solidFill>
                      <a:latin typeface="Adobe Clean ExtraBold"/>
                    </a:rPr>
                    <a:t>und Interessierten</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rgbClr val="FFFFFF"/>
                      </a:solidFill>
                      <a:latin typeface="Adobe Clean ExtraBold"/>
                    </a:rPr>
                    <a:t>Online Support</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de-DE" sz="2000" b="1">
                    <a:solidFill>
                      <a:srgbClr val="000000"/>
                    </a:solidFill>
                    <a:latin typeface="Adobe Clean"/>
                  </a:rPr>
                  <a:t>Experience League ist MOBIL!</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de-DE" sz="2000" b="1">
                    <a:solidFill>
                      <a:srgbClr val="000000"/>
                    </a:solidFill>
                    <a:latin typeface="Adobe Clean"/>
                  </a:rPr>
                  <a:t>Experience League ist GLOBAL!</a:t>
                </a:r>
              </a:p>
              <a:p>
                <a:pPr>
                  <a:lnSpc>
                    <a:spcPts val="2200"/>
                  </a:lnSpc>
                  <a:defRPr/>
                </a:pPr>
                <a:r>
                  <a:rPr lang="de-DE" sz="2000" b="1">
                    <a:solidFill>
                      <a:srgbClr val="000000"/>
                    </a:solidFill>
                    <a:latin typeface="Adobe Clean"/>
                  </a:rPr>
                  <a:t>(12 Sprachen)</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90" y="312663"/>
            <a:ext cx="7929224" cy="646189"/>
          </a:xfrm>
          <a:prstGeom prst="rect">
            <a:avLst/>
          </a:prstGeom>
        </p:spPr>
        <p:txBody>
          <a:bodyPr/>
          <a:lstStyle/>
          <a:p>
            <a:r>
              <a:rPr lang="de-DE" sz="1800" dirty="0">
                <a:latin typeface="Adobe Clean ExtraBold" panose="020B0903020404020204" pitchFamily="34" charset="0"/>
              </a:rPr>
              <a:t>Adobe Experience Cloud: </a:t>
            </a:r>
            <a:r>
              <a:rPr lang="de-DE" sz="1800" dirty="0">
                <a:solidFill>
                  <a:srgbClr val="1A1A1A"/>
                </a:solidFill>
                <a:latin typeface="Adobe Clean SemiLight" panose="020B0403020404020204" pitchFamily="34" charset="0"/>
              </a:rPr>
              <a:t>Ein integriertes Lösungspaket zur Erstellung von Kampagnen, zur Verwaltung von Werbemaßnahmen und zur Gewinnung umfassender Einblicke in Ihre Geschäftstätigkeit. </a:t>
            </a:r>
            <a:r>
              <a:rPr lang="de-DE" sz="1600" dirty="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Weitere Informationen</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034819" y="410051"/>
            <a:ext cx="3157162" cy="307777"/>
          </a:xfrm>
          <a:prstGeom prst="rect">
            <a:avLst/>
          </a:prstGeom>
          <a:noFill/>
        </p:spPr>
        <p:txBody>
          <a:bodyPr wrap="square" rtlCol="0">
            <a:spAutoFit/>
          </a:bodyPr>
          <a:lstStyle/>
          <a:p>
            <a:pPr algn="ctr"/>
            <a:r>
              <a:rPr lang="de-DE"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Tutorials zu Adobe Experience Cloud</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de-DE">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de-DE">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de-DE">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de-DE">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de-DE" sz="1600">
                <a:solidFill>
                  <a:srgbClr val="1A1A1A"/>
                </a:solidFill>
                <a:latin typeface="Adobe Clean ExtraBold" panose="020B0903020404020204" pitchFamily="34" charset="0"/>
              </a:rPr>
              <a:t>Dateneinblicke und Zielgruppen</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600" i="0" u="none" strike="noStrike" cap="none" normalizeH="0" baseline="0" noProof="0">
                <a:ln>
                  <a:noFill/>
                </a:ln>
                <a:solidFill>
                  <a:srgbClr val="1A1A1A"/>
                </a:solidFill>
                <a:uLnTx/>
                <a:uFillTx/>
                <a:latin typeface="Adobe Clean ExtraBold" panose="020B0903020404020204" pitchFamily="34" charset="0"/>
                <a:sym typeface="Adobe Clean Light"/>
              </a:rPr>
              <a:t>Inhalt und Handel</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1A1A1A"/>
                  </a:solidFill>
                  <a:uLnTx/>
                  <a:uFillTx/>
                  <a:latin typeface="Adobe Clean SemiLight" panose="020B0403020404020204" pitchFamily="34" charset="0"/>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1A1A1A"/>
                  </a:solidFill>
                  <a:uLnTx/>
                  <a:uFillTx/>
                  <a:latin typeface="Adobe Clean SemiLight" panose="020B0403020404020204" pitchFamily="34" charset="0"/>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600" i="0" u="none" strike="noStrike" cap="none" normalizeH="0" baseline="0" noProof="0">
                <a:ln>
                  <a:noFill/>
                </a:ln>
                <a:solidFill>
                  <a:srgbClr val="1A1A1A"/>
                </a:solidFill>
                <a:uLnTx/>
                <a:uFillTx/>
                <a:latin typeface="Adobe Clean ExtraBold" panose="020B0903020404020204" pitchFamily="34" charset="0"/>
                <a:sym typeface="Adobe Clean Light"/>
              </a:rPr>
              <a:t>Customer Journeys</a:t>
            </a: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b="0" i="0" u="none" strike="noStrike" cap="none" normalizeH="0" baseline="0" noProof="0">
                <a:ln>
                  <a:noFill/>
                </a:ln>
                <a:solidFill>
                  <a:srgbClr val="1A1A1A"/>
                </a:solidFill>
                <a:uLnTx/>
                <a:uFillTx/>
                <a:latin typeface="Adobe Clean SemiLight" panose="020B0403020404020204" pitchFamily="34" charset="0"/>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b="0" i="0" u="none" strike="noStrike" cap="none" normalizeH="0" baseline="0" noProof="0">
                <a:ln>
                  <a:noFill/>
                </a:ln>
                <a:solidFill>
                  <a:srgbClr val="1A1A1A"/>
                </a:solidFill>
                <a:uLnTx/>
                <a:uFillTx/>
                <a:latin typeface="Adobe Clean SemiLight" panose="020B0403020404020204" pitchFamily="34" charset="0"/>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b="0" i="0" u="none" strike="noStrike" cap="none" normalizeH="0" baseline="0" noProof="0">
                <a:ln>
                  <a:noFill/>
                </a:ln>
                <a:solidFill>
                  <a:srgbClr val="1A1A1A"/>
                </a:solidFill>
                <a:uLnTx/>
                <a:uFillTx/>
                <a:latin typeface="Adobe Clean SemiLight" panose="020B0403020404020204" pitchFamily="34" charset="0"/>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b="0" i="0" u="none" strike="noStrike" cap="none" normalizeH="0" baseline="0" noProof="0">
                <a:ln>
                  <a:noFill/>
                </a:ln>
                <a:solidFill>
                  <a:srgbClr val="1A1A1A"/>
                </a:solidFill>
                <a:uLnTx/>
                <a:uFillTx/>
                <a:latin typeface="Adobe Clean SemiLight" panose="020B0403020404020204" pitchFamily="34" charset="0"/>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de-DE" sz="1600">
                <a:solidFill>
                  <a:srgbClr val="1A1A1A"/>
                </a:solidFill>
                <a:latin typeface="Adobe Clean ExtraBold" panose="020B0903020404020204" pitchFamily="34" charset="0"/>
              </a:rPr>
              <a:t>Marketing-Workflow</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de-DE">
                <a:solidFill>
                  <a:srgbClr val="1A1A1A"/>
                </a:solidFill>
                <a:latin typeface="Adobe Clean SemiLight" panose="020B0403020404020204" pitchFamily="34" charset="0"/>
                <a:sym typeface="Adobe Clean Light"/>
              </a:rPr>
              <a:t>Adobe</a:t>
            </a:r>
            <a:r>
              <a:rPr kumimoji="0" lang="de-DE" sz="1200" b="0" i="0" u="none" strike="noStrike" cap="none" normalizeH="0" baseline="0" noProof="0">
                <a:ln>
                  <a:noFill/>
                </a:ln>
                <a:solidFill>
                  <a:srgbClr val="1A1A1A"/>
                </a:solidFill>
                <a:uLnTx/>
                <a:uFillTx/>
                <a:latin typeface="Adobe Clean SemiLight" panose="020B0403020404020204" pitchFamily="34" charset="0"/>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1A1A1A"/>
                </a:solidFill>
                <a:uLnTx/>
                <a:uFillTx/>
                <a:latin typeface="Adobe Clean SemiLight" panose="020B0403020404020204" pitchFamily="34" charset="0"/>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1A1A1A"/>
                </a:solidFill>
                <a:uLnTx/>
                <a:uFillTx/>
                <a:latin typeface="Adobe Clean SemiLight" panose="020B0403020404020204" pitchFamily="34" charset="0"/>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dirty="0">
                <a:ln>
                  <a:noFill/>
                </a:ln>
                <a:solidFill>
                  <a:srgbClr val="1A1A1A"/>
                </a:solidFill>
                <a:uLnTx/>
                <a:uFillTx/>
                <a:latin typeface="Adobe Clean SemiLight" panose="020B0403020404020204" pitchFamily="34" charset="0"/>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dirty="0">
                <a:ln>
                  <a:noFill/>
                </a:ln>
                <a:solidFill>
                  <a:srgbClr val="1A1A1A"/>
                </a:solidFill>
                <a:uLnTx/>
                <a:uFillTx/>
                <a:latin typeface="Adobe Clean SemiLight" panose="020B0403020404020204" pitchFamily="34" charset="0"/>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dirty="0">
                <a:ln>
                  <a:noFill/>
                </a:ln>
                <a:solidFill>
                  <a:srgbClr val="1A1A1A"/>
                </a:solidFill>
                <a:uLnTx/>
                <a:uFillTx/>
                <a:latin typeface="Adobe Clean SemiLight" panose="020B0403020404020204" pitchFamily="34" charset="0"/>
                <a:sym typeface="Adobe Clean Light"/>
              </a:rPr>
              <a:t>Adobe </a:t>
            </a:r>
            <a:r>
              <a:rPr kumimoji="0" lang="de-DE" sz="1200" b="0" i="0" u="none" strike="noStrike" cap="none" normalizeH="0" baseline="0" noProof="0" dirty="0" err="1">
                <a:ln>
                  <a:noFill/>
                </a:ln>
                <a:solidFill>
                  <a:srgbClr val="1A1A1A"/>
                </a:solidFill>
                <a:uLnTx/>
                <a:uFillTx/>
                <a:latin typeface="Adobe Clean SemiLight" panose="020B0403020404020204" pitchFamily="34" charset="0"/>
                <a:sym typeface="Adobe Clean Light"/>
              </a:rPr>
              <a:t>Audience</a:t>
            </a:r>
            <a:r>
              <a:rPr kumimoji="0" lang="de-DE" sz="1200" b="0" i="0" u="none" strike="noStrike" cap="none" normalizeH="0" baseline="0" noProof="0" dirty="0">
                <a:ln>
                  <a:noFill/>
                </a:ln>
                <a:solidFill>
                  <a:srgbClr val="1A1A1A"/>
                </a:solidFill>
                <a:uLnTx/>
                <a:uFillTx/>
                <a:latin typeface="Adobe Clean SemiLight" panose="020B0403020404020204" pitchFamily="34" charset="0"/>
                <a:sym typeface="Adobe Clean Light"/>
              </a:rPr>
              <a:t>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457559" cy="1394267"/>
          </a:xfrm>
        </p:spPr>
        <p:txBody>
          <a:bodyPr/>
          <a:lstStyle/>
          <a:p>
            <a:r>
              <a:rPr lang="de-DE" dirty="0"/>
              <a:t>Premier Support</a:t>
            </a:r>
          </a:p>
          <a:p>
            <a:pPr>
              <a:lnSpc>
                <a:spcPct val="100000"/>
              </a:lnSpc>
            </a:pPr>
            <a:r>
              <a:rPr lang="de-DE" sz="2000" b="0" dirty="0"/>
              <a:t>Angebote: </a:t>
            </a:r>
            <a:r>
              <a:rPr lang="de-DE" sz="2000" b="0" u="sng" dirty="0"/>
              <a:t>Business Support  |  Enterprise Support  |  Elite Support</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200" i="1">
                <a:solidFill>
                  <a:srgbClr val="5F5F5F"/>
                </a:solidFill>
                <a:cs typeface="Arial"/>
                <a:hlinkClick r:id="rId3"/>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de-DE"/>
              <a:t>Business Support</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406421053"/>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de-DE" sz="1600">
                          <a:solidFill>
                            <a:schemeClr val="bg1"/>
                          </a:solidFill>
                          <a:latin typeface="+mj-lt"/>
                        </a:rPr>
                        <a:t>Support-Team und Funktionen</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dirty="0">
                          <a:solidFill>
                            <a:schemeClr val="bg1"/>
                          </a:solidFill>
                          <a:latin typeface="+mj-lt"/>
                          <a:ea typeface="+mn-ea"/>
                          <a:cs typeface="+mn-cs"/>
                        </a:rPr>
                        <a:t>Zugewiesener</a:t>
                      </a:r>
                      <a:br>
                        <a:rPr lang="de-DE" sz="1400" b="0" i="0" dirty="0">
                          <a:solidFill>
                            <a:schemeClr val="bg1"/>
                          </a:solidFill>
                          <a:latin typeface="+mj-lt"/>
                          <a:ea typeface="+mn-ea"/>
                          <a:cs typeface="+mn-cs"/>
                        </a:rPr>
                      </a:br>
                      <a:r>
                        <a:rPr lang="de-DE" sz="1400" b="0" i="0" dirty="0">
                          <a:solidFill>
                            <a:schemeClr val="bg1"/>
                          </a:solidFill>
                          <a:latin typeface="+mj-lt"/>
                          <a:ea typeface="+mn-ea"/>
                          <a:cs typeface="+mn-cs"/>
                        </a:rPr>
                        <a:t>Experte</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Account Support Lead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a:solidFill>
                            <a:schemeClr val="bg1"/>
                          </a:solidFill>
                          <a:latin typeface="+mj-lt"/>
                          <a:ea typeface="+mn-ea"/>
                          <a:cs typeface="+mn-cs"/>
                        </a:rPr>
                        <a:t>Support-</a:t>
                      </a:r>
                      <a:br>
                        <a:rPr lang="de-DE" sz="1400" b="0" i="0">
                          <a:solidFill>
                            <a:schemeClr val="bg1"/>
                          </a:solidFill>
                          <a:latin typeface="+mj-lt"/>
                          <a:ea typeface="+mn-ea"/>
                          <a:cs typeface="+mn-cs"/>
                        </a:rPr>
                      </a:br>
                      <a:r>
                        <a:rPr lang="de-DE" sz="1400" b="0" i="0">
                          <a:solidFill>
                            <a:schemeClr val="bg1"/>
                          </a:solidFill>
                          <a:latin typeface="+mj-lt"/>
                          <a:ea typeface="+mn-ea"/>
                          <a:cs typeface="+mn-cs"/>
                        </a:rPr>
                        <a: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100" b="0" i="0" u="none" strike="noStrike" cap="none" normalizeH="0" baseline="0" noProof="0" dirty="0">
                          <a:ln>
                            <a:noFill/>
                          </a:ln>
                          <a:solidFill>
                            <a:srgbClr val="000000"/>
                          </a:solidFill>
                          <a:uLnTx/>
                          <a:uFillTx/>
                          <a:latin typeface="+mj-lt"/>
                          <a:ea typeface="+mn-ea"/>
                          <a:cs typeface="+mn-cs"/>
                        </a:rPr>
                        <a:t>Geschäfts-zeiten</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dirty="0">
                          <a:solidFill>
                            <a:schemeClr val="tx1">
                              <a:lumMod val="75000"/>
                              <a:lumOff val="25000"/>
                            </a:schemeClr>
                          </a:solidFill>
                          <a:latin typeface="+mn-lt"/>
                          <a:ea typeface="+mn-ea"/>
                          <a:cs typeface="+mn-cs"/>
                        </a:rPr>
                        <a:t>24x7 Support für Probleme </a:t>
                      </a:r>
                      <a:br>
                        <a:rPr lang="de-DE" sz="1200" b="0" i="0" dirty="0">
                          <a:solidFill>
                            <a:schemeClr val="tx1">
                              <a:lumMod val="75000"/>
                              <a:lumOff val="25000"/>
                            </a:schemeClr>
                          </a:solidFill>
                          <a:latin typeface="+mn-lt"/>
                          <a:ea typeface="+mn-ea"/>
                          <a:cs typeface="+mn-cs"/>
                        </a:rPr>
                      </a:br>
                      <a:r>
                        <a:rPr lang="de-DE" sz="1200" b="0" i="0" dirty="0">
                          <a:solidFill>
                            <a:schemeClr val="tx1">
                              <a:lumMod val="75000"/>
                              <a:lumOff val="25000"/>
                            </a:schemeClr>
                          </a:solidFill>
                          <a:latin typeface="+mn-lt"/>
                          <a:ea typeface="+mn-ea"/>
                          <a:cs typeface="+mn-cs"/>
                        </a:rPr>
                        <a:t>der Kategorie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Ernannte Support-Kontakte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Live-Telefon-Support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Eskalations-Management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dirty="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de-DE" b="0" i="0" u="none" strike="noStrike" cap="none" normalizeH="0" baseline="0" noProof="0">
                  <a:ln>
                    <a:noFill/>
                  </a:ln>
                  <a:solidFill>
                    <a:srgbClr val="FFFFFF"/>
                  </a:solidFill>
                  <a:uLnTx/>
                  <a:uFillTx/>
                  <a:latin typeface="Adobe Clean ExtraBold"/>
                  <a:ea typeface="+mn-ea"/>
                  <a:cs typeface="+mn-cs"/>
                </a:rPr>
                <a:t>Levels und Funktionen</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43416"/>
            <a:ext cx="7243900" cy="692497"/>
          </a:xfrm>
          <a:prstGeom prst="rect">
            <a:avLst/>
          </a:prstGeom>
          <a:noFill/>
        </p:spPr>
        <p:txBody>
          <a:bodyPr wrap="square">
            <a:spAutoFit/>
          </a:bodyPr>
          <a:lstStyle/>
          <a:p>
            <a:r>
              <a:rPr lang="de-DE" sz="1300" dirty="0"/>
              <a:t>Zugriff auf Online-Ressourcen für Dokumentation, Interaktion mit anderen Experten und Kunden bezüglich </a:t>
            </a:r>
            <a:br>
              <a:rPr lang="de-DE" sz="1300" dirty="0"/>
            </a:br>
            <a:r>
              <a:rPr lang="de-DE" sz="1300" dirty="0"/>
              <a:t>Best Practices sowie Webinar-Reihen (Geschäftszeiten). Für Fragen und Fallübermittlungen stehen ebenfalls verschiedene Kanäle zur Verfügung, auf denen Tipps geboten werden.</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352087" y="3000253"/>
            <a:ext cx="2622520"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Online-Foren</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24x7 Zugriff auf Communitys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352087" y="3923132"/>
            <a:ext cx="1324778"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Live-Chat-Support*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352087" y="4842291"/>
            <a:ext cx="990344"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Selbsthilfe</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352087" y="5671033"/>
            <a:ext cx="1324778" cy="484748"/>
          </a:xfrm>
          <a:prstGeom prst="rect">
            <a:avLst/>
          </a:prstGeom>
          <a:noFill/>
        </p:spPr>
        <p:txBody>
          <a:bodyPr wrap="square" lIns="0" tIns="0" rIns="0" bIns="0" rtlCol="0">
            <a:spAutoFit/>
          </a:bodyPr>
          <a:lstStyle/>
          <a:p>
            <a:r>
              <a:rPr lang="de-DE" sz="1050" dirty="0">
                <a:solidFill>
                  <a:schemeClr val="tx1">
                    <a:lumMod val="75000"/>
                    <a:lumOff val="25000"/>
                  </a:schemeClr>
                </a:solidFill>
                <a:latin typeface="+mj-lt"/>
              </a:rPr>
              <a:t>24x7 Telefon-Support für Probleme der Kategorie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Kontakt zu anderen Kunden</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Fallübermittlung über das Web</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6" y="4750416"/>
            <a:ext cx="1517689" cy="184666"/>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Selbsthilfeanleitungen</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Monatliche Geschäftszeiten</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Produkt- und Versionsdokumentation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733083"/>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Sprechen Sie mit einem Adobe-Experten oder Ihrem zugewiesenen </a:t>
            </a:r>
            <a:br>
              <a:rPr lang="de-DE" sz="1200" dirty="0">
                <a:solidFill>
                  <a:srgbClr val="000000"/>
                </a:solidFill>
              </a:rPr>
            </a:br>
            <a:r>
              <a:rPr lang="de-DE" sz="1200" dirty="0">
                <a:solidFill>
                  <a:srgbClr val="000000"/>
                </a:solidFill>
              </a:rPr>
              <a:t>Support-Techniker.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de-DE" sz="900">
                <a:solidFill>
                  <a:schemeClr val="accent2"/>
                </a:solidFill>
              </a:rPr>
              <a:t>https://experienceleaguecommunities.adobe.com/?profile.language=de</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de-DE" sz="900">
                <a:solidFill>
                  <a:schemeClr val="accent2"/>
                </a:solidFill>
              </a:rPr>
              <a:t>https://experienceleague.adobe.com/?lang=de</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150"/>
                </a:lnSpc>
                <a:spcBef>
                  <a:spcPts val="0"/>
                </a:spcBef>
                <a:spcAft>
                  <a:spcPts val="0"/>
                </a:spcAft>
                <a:buClrTx/>
                <a:buSzTx/>
                <a:buFontTx/>
                <a:buNone/>
                <a:tabLst/>
                <a:defRPr/>
              </a:pPr>
              <a:r>
                <a:rPr kumimoji="0" lang="de-DE" sz="1200" b="0" i="0" u="none" strike="noStrike" cap="none" normalizeH="0" baseline="0" noProof="0" dirty="0">
                  <a:ln>
                    <a:noFill/>
                  </a:ln>
                  <a:solidFill>
                    <a:srgbClr val="FFFFFF"/>
                  </a:solidFill>
                  <a:uLnTx/>
                  <a:uFillTx/>
                  <a:latin typeface="Adobe Clean ExtraBold"/>
                  <a:ea typeface="+mn-ea"/>
                  <a:cs typeface="+mn-cs"/>
                </a:rPr>
                <a:t>Ernannte Support-Kontakte – Liste von 6 Benutzern, die berechtigt sind, </a:t>
              </a:r>
              <a:br>
                <a:rPr kumimoji="0" lang="de-DE" sz="1200" b="0" i="0" u="none" strike="noStrike" cap="none" normalizeH="0" baseline="0" noProof="0" dirty="0">
                  <a:ln>
                    <a:noFill/>
                  </a:ln>
                  <a:solidFill>
                    <a:srgbClr val="FFFFFF"/>
                  </a:solidFill>
                  <a:uLnTx/>
                  <a:uFillTx/>
                  <a:latin typeface="Adobe Clean ExtraBold"/>
                  <a:ea typeface="+mn-ea"/>
                  <a:cs typeface="+mn-cs"/>
                </a:rPr>
              </a:br>
              <a:r>
                <a:rPr kumimoji="0" lang="de-DE" sz="1200" b="0" i="0" u="none" strike="noStrike" cap="none" normalizeH="0" baseline="0" noProof="0" dirty="0">
                  <a:ln>
                    <a:noFill/>
                  </a:ln>
                  <a:solidFill>
                    <a:srgbClr val="FFFFFF"/>
                  </a:solidFill>
                  <a:uLnTx/>
                  <a:uFillTx/>
                  <a:latin typeface="Adobe Clean ExtraBold"/>
                  <a:ea typeface="+mn-ea"/>
                  <a:cs typeface="+mn-cs"/>
                </a:rPr>
                <a:t>mit dem Support zu kommunizieren</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736718"/>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Starten Sie eine Chat-Session, um Antworten und Hilfe bei </a:t>
            </a:r>
            <a:br>
              <a:rPr lang="de-DE" sz="1200" dirty="0">
                <a:solidFill>
                  <a:srgbClr val="000000"/>
                </a:solidFill>
              </a:rPr>
            </a:br>
            <a:r>
              <a:rPr lang="de-DE" sz="1200" dirty="0">
                <a:solidFill>
                  <a:srgbClr val="000000"/>
                </a:solidFill>
              </a:rPr>
              <a:t>der Fallübermittlung zu erhalten.</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2" y="4161186"/>
            <a:ext cx="3241555" cy="230832"/>
          </a:xfrm>
          <a:prstGeom prst="rect">
            <a:avLst/>
          </a:prstGeom>
        </p:spPr>
        <p:txBody>
          <a:bodyPr wrap="square">
            <a:spAutoFit/>
          </a:bodyPr>
          <a:lstStyle/>
          <a:p>
            <a:r>
              <a:rPr lang="de-DE" sz="900" i="1" dirty="0">
                <a:solidFill>
                  <a:schemeClr val="tx1">
                    <a:lumMod val="50000"/>
                    <a:lumOff val="50000"/>
                  </a:schemeClr>
                </a:solidFill>
              </a:rPr>
              <a:t>* Nicht alle Produkte verfügen über Live-Chat-Support. </a:t>
            </a: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200" i="1">
                <a:solidFill>
                  <a:srgbClr val="5F5F5F"/>
                </a:solidFill>
                <a:ea typeface="+mn-lt"/>
                <a:cs typeface="Arial"/>
                <a:hlinkClick r:id="rId2"/>
              </a:rPr>
              <a:t>https://adobe.ly/</a:t>
            </a:r>
            <a:r>
              <a:rPr lang="de-DE" sz="1200">
                <a:ea typeface="+mn-lt"/>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de-DE" sz="2800"/>
              <a:t>Enterprise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de-DE" b="0" i="0" u="none" strike="noStrike" cap="none" normalizeH="0" baseline="0" noProof="0">
                  <a:ln>
                    <a:noFill/>
                  </a:ln>
                  <a:solidFill>
                    <a:srgbClr val="FFFFFF"/>
                  </a:solidFill>
                  <a:uLnTx/>
                  <a:uFillTx/>
                  <a:latin typeface="Adobe Clean ExtraBold"/>
                  <a:ea typeface="+mn-ea"/>
                  <a:cs typeface="+mn-cs"/>
                </a:rPr>
                <a:t>Levels und Funktionen</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43416"/>
            <a:ext cx="7243900" cy="692497"/>
          </a:xfrm>
          <a:prstGeom prst="rect">
            <a:avLst/>
          </a:prstGeom>
          <a:noFill/>
        </p:spPr>
        <p:txBody>
          <a:bodyPr wrap="square">
            <a:spAutoFit/>
          </a:bodyPr>
          <a:lstStyle/>
          <a:p>
            <a:r>
              <a:rPr lang="de-DE" sz="1300" dirty="0"/>
              <a:t>Zugriff auf Online-Ressourcen für Dokumentation, Interaktion mit anderen Experten und Kunden bezüglich Best Practices sowie Webinar-Reihen (Geschäftszeiten). Für Fragen und Fallübermittlungen stehen ebenfalls verschiedene Kanäle zur Verfügung, auf denen Tipps geboten werden.</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352085" y="3000253"/>
            <a:ext cx="2622520" cy="169277"/>
          </a:xfrm>
          <a:prstGeom prst="rect">
            <a:avLst/>
          </a:prstGeom>
          <a:noFill/>
        </p:spPr>
        <p:txBody>
          <a:bodyPr wrap="square" lIns="0" tIns="0" rIns="0" bIns="0" rtlCol="0">
            <a:spAutoFit/>
          </a:bodyPr>
          <a:lstStyle/>
          <a:p>
            <a:r>
              <a:rPr lang="de-DE" sz="1100" dirty="0">
                <a:solidFill>
                  <a:schemeClr val="tx1">
                    <a:lumMod val="75000"/>
                    <a:lumOff val="25000"/>
                  </a:schemeClr>
                </a:solidFill>
                <a:latin typeface="+mj-lt"/>
              </a:rPr>
              <a:t>Online-Foren</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24x7 Zugriff auf Communitys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352085" y="3923132"/>
            <a:ext cx="1324778"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Live-Chat-Support*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352085" y="4842291"/>
            <a:ext cx="990344"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Hilfe</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352085" y="5671030"/>
            <a:ext cx="1260041" cy="484748"/>
          </a:xfrm>
          <a:prstGeom prst="rect">
            <a:avLst/>
          </a:prstGeom>
          <a:noFill/>
        </p:spPr>
        <p:txBody>
          <a:bodyPr wrap="square" lIns="0" tIns="0" rIns="0" bIns="0" rtlCol="0">
            <a:spAutoFit/>
          </a:bodyPr>
          <a:lstStyle/>
          <a:p>
            <a:r>
              <a:rPr lang="de-DE" sz="1050" dirty="0">
                <a:solidFill>
                  <a:schemeClr val="tx1">
                    <a:lumMod val="75000"/>
                    <a:lumOff val="25000"/>
                  </a:schemeClr>
                </a:solidFill>
                <a:latin typeface="+mj-lt"/>
              </a:rPr>
              <a:t>24x7 Telefon-Support für Probleme der Kategorie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Kontakt zu anderen Kunden</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Fallübermittlung über das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736719"/>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Starten Sie eine Chat-Session, um Antworten und Hilfe bei </a:t>
            </a:r>
            <a:br>
              <a:rPr lang="de-DE" sz="1200" dirty="0">
                <a:solidFill>
                  <a:srgbClr val="000000"/>
                </a:solidFill>
              </a:rPr>
            </a:br>
            <a:r>
              <a:rPr lang="de-DE" sz="1200" dirty="0">
                <a:solidFill>
                  <a:srgbClr val="000000"/>
                </a:solidFill>
              </a:rPr>
              <a:t>der Fallübermittlung zu erhalten.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50415"/>
            <a:ext cx="1582324" cy="184666"/>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Selbsthilfeanleitungen</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Monatliche Geschäftszeiten</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Produkt- und Versionsdokumentation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733077"/>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Sprechen Sie mit einem Adobe-Experten oder Ihrem zugewiesenen </a:t>
            </a:r>
            <a:br>
              <a:rPr lang="de-DE" sz="1200" dirty="0">
                <a:solidFill>
                  <a:srgbClr val="000000"/>
                </a:solidFill>
              </a:rPr>
            </a:br>
            <a:r>
              <a:rPr lang="de-DE" sz="1200" dirty="0">
                <a:solidFill>
                  <a:srgbClr val="000000"/>
                </a:solidFill>
              </a:rPr>
              <a:t>Support-Techniker.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de-DE" sz="900">
                <a:solidFill>
                  <a:schemeClr val="accent2"/>
                </a:solidFill>
              </a:rPr>
              <a:t>https://experienceleaguecommunities.adobe.com/?profile.language=de</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de-DE" sz="900">
                <a:solidFill>
                  <a:schemeClr val="accent2"/>
                </a:solidFill>
              </a:rPr>
              <a:t>https://experienceleague.adobe.com/?lang=de</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624243777"/>
              </p:ext>
            </p:extLst>
          </p:nvPr>
        </p:nvGraphicFramePr>
        <p:xfrm>
          <a:off x="380716" y="930651"/>
          <a:ext cx="3948948" cy="5814021"/>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de-DE" sz="1600">
                          <a:solidFill>
                            <a:schemeClr val="bg1"/>
                          </a:solidFill>
                          <a:latin typeface="+mj-lt"/>
                          <a:ea typeface="+mn-ea"/>
                          <a:cs typeface="+mn-cs"/>
                        </a:rPr>
                        <a:t>Support-Team und Funktionen</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a:solidFill>
                            <a:schemeClr val="bg1"/>
                          </a:solidFill>
                          <a:latin typeface="+mj-lt"/>
                          <a:ea typeface="+mn-ea"/>
                          <a:cs typeface="+mn-cs"/>
                        </a:rPr>
                        <a:t>Zugewiesener Experte</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dirty="0">
                          <a:solidFill>
                            <a:schemeClr val="tx1">
                              <a:lumMod val="75000"/>
                              <a:lumOff val="25000"/>
                            </a:schemeClr>
                          </a:solidFill>
                          <a:latin typeface="+mn-lt"/>
                          <a:ea typeface="+mn-ea"/>
                          <a:cs typeface="+mn-cs"/>
                        </a:rPr>
                        <a:t>Ernannter Support-Techniker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a:solidFill>
                            <a:schemeClr val="bg1"/>
                          </a:solidFill>
                          <a:latin typeface="+mj-lt"/>
                          <a:ea typeface="+mn-ea"/>
                          <a:cs typeface="+mn-cs"/>
                        </a:rPr>
                        <a:t>Support-Services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dirty="0">
                          <a:solidFill>
                            <a:schemeClr val="tx1">
                              <a:lumMod val="75000"/>
                              <a:lumOff val="25000"/>
                            </a:schemeClr>
                          </a:solidFill>
                          <a:latin typeface="+mn-lt"/>
                          <a:ea typeface="+mn-ea"/>
                          <a:cs typeface="+mn-cs"/>
                        </a:rPr>
                        <a:t>Online 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de-DE" sz="1400" b="0" i="0" u="none" strike="noStrike" baseline="0">
                          <a:solidFill>
                            <a:schemeClr val="tx1"/>
                          </a:solidFill>
                          <a:latin typeface="+mj-lt"/>
                          <a:ea typeface="+mn-ea"/>
                          <a:cs typeface="+mn-cs"/>
                        </a:rPr>
                        <a:t> </a:t>
                      </a:r>
                      <a:r>
                        <a:rPr kumimoji="0" lang="de-DE" sz="1400" b="0" i="0" u="none" strike="noStrike" cap="none" normalizeH="0" baseline="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24x7 Support für Probleme der Kategorie P1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Ernannte Support-Kontakte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Live-Telefon-Support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Eskalations-Management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Jährliche Support-Prüfungen</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Jährliche Experten-Sessions</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Cloud-Support-Aktivitäten – Experience Manager as a Cloud Service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a:solidFill>
                            <a:schemeClr val="bg1"/>
                          </a:solidFill>
                          <a:latin typeface="+mj-lt"/>
                          <a:ea typeface="+mn-ea"/>
                          <a:cs typeface="+mn-cs"/>
                        </a:rPr>
                        <a:t>Außen- </a:t>
                      </a:r>
                      <a:br>
                        <a:rPr lang="de-DE" sz="1400" b="0" i="0">
                          <a:solidFill>
                            <a:schemeClr val="bg1"/>
                          </a:solidFill>
                          <a:latin typeface="+mj-lt"/>
                          <a:ea typeface="+mn-ea"/>
                          <a:cs typeface="+mn-cs"/>
                        </a:rPr>
                      </a:br>
                      <a:r>
                        <a:rPr lang="de-DE" sz="1400" b="0" i="0">
                          <a:solidFill>
                            <a:schemeClr val="bg1"/>
                          </a:solidFill>
                          <a:latin typeface="+mj-lt"/>
                          <a:ea typeface="+mn-ea"/>
                          <a:cs typeface="+mn-cs"/>
                        </a:rPr>
                        <a:t>dienst</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Launch Advisory-Services – Erstes Jahr mit der neuen Lösung</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200" b="0" i="0">
                          <a:solidFill>
                            <a:schemeClr val="tx1">
                              <a:lumMod val="75000"/>
                              <a:lumOff val="25000"/>
                            </a:schemeClr>
                          </a:solidFill>
                          <a:latin typeface="+mn-lt"/>
                          <a:ea typeface="+mn-ea"/>
                          <a:cs typeface="+mn-cs"/>
                        </a:rPr>
                        <a:t>Außendienstaktivitäten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400" b="0" i="0" u="none" strike="noStrike" cap="none" normalizeH="0" baseline="0" noProof="0" dirty="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2" y="4161188"/>
            <a:ext cx="2952029" cy="230832"/>
          </a:xfrm>
          <a:prstGeom prst="rect">
            <a:avLst/>
          </a:prstGeom>
        </p:spPr>
        <p:txBody>
          <a:bodyPr wrap="square">
            <a:spAutoFit/>
          </a:bodyPr>
          <a:lstStyle/>
          <a:p>
            <a:r>
              <a:rPr lang="de-DE" sz="900" i="1" dirty="0">
                <a:solidFill>
                  <a:schemeClr val="tx1">
                    <a:lumMod val="50000"/>
                    <a:lumOff val="50000"/>
                  </a:schemeClr>
                </a:solidFill>
              </a:rPr>
              <a:t>* Nicht alle Produkte verfügen über Live-Chat-Support. </a:t>
            </a: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150"/>
                </a:lnSpc>
                <a:spcBef>
                  <a:spcPts val="0"/>
                </a:spcBef>
                <a:spcAft>
                  <a:spcPts val="0"/>
                </a:spcAft>
                <a:buClrTx/>
                <a:buSzTx/>
                <a:buFontTx/>
                <a:buNone/>
                <a:tabLst/>
                <a:defRPr/>
              </a:pPr>
              <a:r>
                <a:rPr kumimoji="0" lang="de-DE" sz="1200" b="0" i="0" u="none" strike="noStrike" cap="none" normalizeH="0" baseline="0" noProof="0" dirty="0">
                  <a:ln>
                    <a:noFill/>
                  </a:ln>
                  <a:solidFill>
                    <a:srgbClr val="FFFFFF"/>
                  </a:solidFill>
                  <a:uLnTx/>
                  <a:uFillTx/>
                  <a:latin typeface="Adobe Clean ExtraBold"/>
                  <a:ea typeface="+mn-ea"/>
                  <a:cs typeface="+mn-cs"/>
                </a:rPr>
                <a:t>Ernannte Support-Kontakte – Liste von 10 Benutzern, die berechtigt sind, </a:t>
              </a:r>
              <a:br>
                <a:rPr kumimoji="0" lang="de-DE" sz="1200" b="0" i="0" u="none" strike="noStrike" cap="none" normalizeH="0" baseline="0" noProof="0" dirty="0">
                  <a:ln>
                    <a:noFill/>
                  </a:ln>
                  <a:solidFill>
                    <a:srgbClr val="FFFFFF"/>
                  </a:solidFill>
                  <a:uLnTx/>
                  <a:uFillTx/>
                  <a:latin typeface="Adobe Clean ExtraBold"/>
                  <a:ea typeface="+mn-ea"/>
                  <a:cs typeface="+mn-cs"/>
                </a:rPr>
              </a:br>
              <a:r>
                <a:rPr kumimoji="0" lang="de-DE" sz="1200" b="0" i="0" u="none" strike="noStrike" cap="none" normalizeH="0" baseline="0" noProof="0" dirty="0">
                  <a:ln>
                    <a:noFill/>
                  </a:ln>
                  <a:solidFill>
                    <a:srgbClr val="FFFFFF"/>
                  </a:solidFill>
                  <a:uLnTx/>
                  <a:uFillTx/>
                  <a:latin typeface="Adobe Clean ExtraBold"/>
                  <a:ea typeface="+mn-ea"/>
                  <a:cs typeface="+mn-cs"/>
                </a:rPr>
                <a:t>mit dem Support zu kommunizieren</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200" i="1">
                <a:solidFill>
                  <a:srgbClr val="5F5F5F"/>
                </a:solidFill>
                <a:ea typeface="+mn-lt"/>
                <a:cs typeface="Arial"/>
                <a:hlinkClick r:id="rId2"/>
              </a:rPr>
              <a:t>https://adobe.ly/</a:t>
            </a:r>
            <a:r>
              <a:rPr lang="de-DE" sz="1200">
                <a:ea typeface="+mn-lt"/>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de-DE" sz="2800"/>
              <a:t>Elite Support</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de-DE" b="0" i="0" u="none" strike="noStrike" cap="none" normalizeH="0" baseline="0" noProof="0">
                  <a:ln>
                    <a:noFill/>
                  </a:ln>
                  <a:solidFill>
                    <a:srgbClr val="FFFFFF"/>
                  </a:solidFill>
                  <a:uLnTx/>
                  <a:uFillTx/>
                  <a:latin typeface="Adobe Clean ExtraBold"/>
                  <a:ea typeface="+mn-ea"/>
                  <a:cs typeface="+mn-cs"/>
                </a:rPr>
                <a:t>Levels und Funktionen</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29769"/>
            <a:ext cx="7180653" cy="692497"/>
          </a:xfrm>
          <a:prstGeom prst="rect">
            <a:avLst/>
          </a:prstGeom>
          <a:noFill/>
        </p:spPr>
        <p:txBody>
          <a:bodyPr wrap="square">
            <a:spAutoFit/>
          </a:bodyPr>
          <a:lstStyle/>
          <a:p>
            <a:r>
              <a:rPr lang="de-DE" sz="1300" dirty="0"/>
              <a:t>Zugriff auf Online-Ressourcen für Dokumentation, Interaktion mit anderen Experten und Kunden bezüglich Best Practices sowie Webinar-Reihen (Geschäftszeiten). Für Fragen und Fallübermittlungen stehen ebenfalls verschiedene Kanäle zur Verfügung, auf denen Tipps geboten werden.</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Online Support</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352089" y="3000253"/>
            <a:ext cx="2622520"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Online-Foren</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24x7 Zugriff auf Communitys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352089" y="3923132"/>
            <a:ext cx="1324778"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Live-Chat-Support*</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352089" y="4842291"/>
            <a:ext cx="990344" cy="169277"/>
          </a:xfrm>
          <a:prstGeom prst="rect">
            <a:avLst/>
          </a:prstGeom>
          <a:noFill/>
        </p:spPr>
        <p:txBody>
          <a:bodyPr wrap="square" lIns="0" tIns="0" rIns="0" bIns="0" rtlCol="0">
            <a:spAutoFit/>
          </a:bodyPr>
          <a:lstStyle/>
          <a:p>
            <a:r>
              <a:rPr lang="de-DE" sz="1100">
                <a:solidFill>
                  <a:schemeClr val="tx1">
                    <a:lumMod val="75000"/>
                    <a:lumOff val="25000"/>
                  </a:schemeClr>
                </a:solidFill>
                <a:latin typeface="+mj-lt"/>
              </a:rPr>
              <a:t>Selbsthilfe</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352089" y="5675581"/>
            <a:ext cx="1260040" cy="484748"/>
          </a:xfrm>
          <a:prstGeom prst="rect">
            <a:avLst/>
          </a:prstGeom>
          <a:noFill/>
        </p:spPr>
        <p:txBody>
          <a:bodyPr wrap="square" lIns="0" tIns="0" rIns="0" bIns="0" rtlCol="0">
            <a:spAutoFit/>
          </a:bodyPr>
          <a:lstStyle/>
          <a:p>
            <a:r>
              <a:rPr lang="de-DE" sz="1050" dirty="0">
                <a:solidFill>
                  <a:schemeClr val="tx1">
                    <a:lumMod val="75000"/>
                    <a:lumOff val="25000"/>
                  </a:schemeClr>
                </a:solidFill>
                <a:latin typeface="+mj-lt"/>
              </a:rPr>
              <a:t>24x7 Telefon-Support für Probleme der Kategorie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Kontakt zu anderen Kunden</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Fallübermittlung über das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732171"/>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Starten Sie eine Chat-Session, um Antworten und Hilfe bei </a:t>
            </a:r>
            <a:br>
              <a:rPr lang="de-DE" sz="1200" dirty="0">
                <a:solidFill>
                  <a:srgbClr val="000000"/>
                </a:solidFill>
              </a:rPr>
            </a:br>
            <a:r>
              <a:rPr lang="de-DE" sz="1200" dirty="0">
                <a:solidFill>
                  <a:srgbClr val="000000"/>
                </a:solidFill>
              </a:rPr>
              <a:t>der Fallübermittlung zu erhalten.</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45866"/>
            <a:ext cx="1582324" cy="184666"/>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dirty="0">
                <a:solidFill>
                  <a:srgbClr val="000000"/>
                </a:solidFill>
              </a:rPr>
              <a:t>Selbsthilfeanleitungen</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Monatliche Geschäftszeiten</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de-DE" sz="1200">
                <a:solidFill>
                  <a:srgbClr val="000000"/>
                </a:solidFill>
              </a:rPr>
              <a:t>Produkt- und Versionsdokumentation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746726"/>
            <a:ext cx="4818160" cy="369332"/>
          </a:xfrm>
          <a:prstGeom prst="rect">
            <a:avLst/>
          </a:prstGeom>
          <a:noFill/>
        </p:spPr>
        <p:txBody>
          <a:bodyPr wrap="square" lIns="0" tIns="0" rIns="0" bIns="0" rtlCol="0">
            <a:spAutoFit/>
          </a:bodyPr>
          <a:lstStyle/>
          <a:p>
            <a:pPr lvl="0">
              <a:spcBef>
                <a:spcPts val="600"/>
              </a:spcBef>
              <a:defRPr/>
            </a:pPr>
            <a:r>
              <a:rPr lang="de-DE" sz="1200" dirty="0">
                <a:solidFill>
                  <a:srgbClr val="000000"/>
                </a:solidFill>
              </a:rPr>
              <a:t>Sprechen Sie mit einem Adobe-Experten oder Ihrem zugewiesenen </a:t>
            </a:r>
            <a:br>
              <a:rPr lang="de-DE" sz="1200" dirty="0">
                <a:solidFill>
                  <a:srgbClr val="000000"/>
                </a:solidFill>
              </a:rPr>
            </a:br>
            <a:r>
              <a:rPr lang="de-DE" sz="1200" dirty="0">
                <a:solidFill>
                  <a:srgbClr val="000000"/>
                </a:solidFill>
              </a:rPr>
              <a:t>Support-Techniker.</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de-DE" sz="900">
                <a:solidFill>
                  <a:schemeClr val="accent2"/>
                </a:solidFill>
              </a:rPr>
              <a:t>https://experienceleaguecommunities.adobe.com/?profile.language=de</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de-DE" sz="900">
                <a:solidFill>
                  <a:schemeClr val="accent2"/>
                </a:solidFill>
              </a:rPr>
              <a:t>https://experienceleague.adobe.com/?lang=de</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2" y="4156637"/>
            <a:ext cx="3657167" cy="230832"/>
          </a:xfrm>
          <a:prstGeom prst="rect">
            <a:avLst/>
          </a:prstGeom>
        </p:spPr>
        <p:txBody>
          <a:bodyPr wrap="square">
            <a:spAutoFit/>
          </a:bodyPr>
          <a:lstStyle/>
          <a:p>
            <a:r>
              <a:rPr lang="de-DE" sz="900" i="1" dirty="0">
                <a:solidFill>
                  <a:schemeClr val="tx1">
                    <a:lumMod val="50000"/>
                    <a:lumOff val="50000"/>
                  </a:schemeClr>
                </a:solidFill>
              </a:rPr>
              <a:t>* Nicht alle Produkte verfügen über Live-Chat-Support. </a:t>
            </a: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2017605218"/>
              </p:ext>
            </p:extLst>
          </p:nvPr>
        </p:nvGraphicFramePr>
        <p:xfrm>
          <a:off x="375367" y="930652"/>
          <a:ext cx="3962786" cy="5887923"/>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de-DE" sz="1600">
                          <a:solidFill>
                            <a:schemeClr val="bg1"/>
                          </a:solidFill>
                          <a:latin typeface="+mj-lt"/>
                          <a:ea typeface="+mn-ea"/>
                          <a:cs typeface="+mn-cs"/>
                        </a:rPr>
                        <a:t>Support-Team und Funktionen</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i="0" dirty="0">
                          <a:solidFill>
                            <a:schemeClr val="bg1"/>
                          </a:solidFill>
                          <a:latin typeface="+mj-lt"/>
                          <a:ea typeface="+mn-ea"/>
                          <a:cs typeface="+mn-cs"/>
                        </a:rPr>
                        <a:t>Zugewiesener Experte</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Ernannter Support-Techniker</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Technical Account Manager</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i="0" dirty="0">
                          <a:solidFill>
                            <a:schemeClr val="bg1"/>
                          </a:solidFill>
                          <a:latin typeface="+mj-lt"/>
                          <a:ea typeface="+mn-ea"/>
                          <a:cs typeface="+mn-cs"/>
                        </a:rPr>
                        <a:t>Support-Services</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dirty="0">
                          <a:solidFill>
                            <a:schemeClr val="tx1">
                              <a:lumMod val="75000"/>
                              <a:lumOff val="25000"/>
                            </a:schemeClr>
                          </a:solidFill>
                          <a:latin typeface="+mn-lt"/>
                          <a:ea typeface="+mn-ea"/>
                          <a:cs typeface="+mn-cs"/>
                        </a:rPr>
                        <a:t>Online 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dirty="0">
                          <a:solidFill>
                            <a:schemeClr val="tx1">
                              <a:lumMod val="75000"/>
                              <a:lumOff val="25000"/>
                            </a:schemeClr>
                          </a:solidFill>
                          <a:latin typeface="+mn-lt"/>
                          <a:ea typeface="+mn-ea"/>
                          <a:cs typeface="+mn-cs"/>
                        </a:rPr>
                        <a:t>24x7 Support für Probleme </a:t>
                      </a:r>
                      <a:br>
                        <a:rPr lang="de-DE" sz="1100" b="0" i="0" dirty="0">
                          <a:solidFill>
                            <a:schemeClr val="tx1">
                              <a:lumMod val="75000"/>
                              <a:lumOff val="25000"/>
                            </a:schemeClr>
                          </a:solidFill>
                          <a:latin typeface="+mn-lt"/>
                          <a:ea typeface="+mn-ea"/>
                          <a:cs typeface="+mn-cs"/>
                        </a:rPr>
                      </a:br>
                      <a:r>
                        <a:rPr lang="de-DE" sz="1100" b="0" i="0" dirty="0">
                          <a:solidFill>
                            <a:schemeClr val="tx1">
                              <a:lumMod val="75000"/>
                              <a:lumOff val="25000"/>
                            </a:schemeClr>
                          </a:solidFill>
                          <a:latin typeface="+mn-lt"/>
                          <a:ea typeface="+mn-ea"/>
                          <a:cs typeface="+mn-cs"/>
                        </a:rPr>
                        <a:t>der Kategorie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Ernannte Support-Kontakte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Live-Telefon-Support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Eskalations-Management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Jährliche Service-Prüfung</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Jährliche Experten-Sessions</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Ereignis-Management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dirty="0">
                          <a:solidFill>
                            <a:schemeClr val="tx1">
                              <a:lumMod val="75000"/>
                              <a:lumOff val="25000"/>
                            </a:schemeClr>
                          </a:solidFill>
                          <a:latin typeface="+mn-lt"/>
                          <a:ea typeface="+mn-ea"/>
                          <a:cs typeface="+mn-cs"/>
                        </a:rPr>
                        <a:t>Umgebungsprüfung, -wartung </a:t>
                      </a:r>
                      <a:br>
                        <a:rPr lang="de-DE" sz="1100" b="0" i="0" dirty="0">
                          <a:solidFill>
                            <a:schemeClr val="tx1">
                              <a:lumMod val="75000"/>
                              <a:lumOff val="25000"/>
                            </a:schemeClr>
                          </a:solidFill>
                          <a:latin typeface="+mn-lt"/>
                          <a:ea typeface="+mn-ea"/>
                          <a:cs typeface="+mn-cs"/>
                        </a:rPr>
                      </a:br>
                      <a:r>
                        <a:rPr lang="de-DE" sz="1100" b="0" i="0" dirty="0">
                          <a:solidFill>
                            <a:schemeClr val="tx1">
                              <a:lumMod val="75000"/>
                              <a:lumOff val="25000"/>
                            </a:schemeClr>
                          </a:solidFill>
                          <a:latin typeface="+mn-lt"/>
                          <a:ea typeface="+mn-ea"/>
                          <a:cs typeface="+mn-cs"/>
                        </a:rPr>
                        <a:t>und -überwachung</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Prüfung von Releases, Migration, Aktualisierung und Produkt-Roadmap</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Cloud-Support-Aktivitäten – Experience Manager as a Cloud Service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i="0" dirty="0">
                          <a:solidFill>
                            <a:schemeClr val="bg1"/>
                          </a:solidFill>
                          <a:latin typeface="+mj-lt"/>
                          <a:ea typeface="+mn-ea"/>
                          <a:cs typeface="+mn-cs"/>
                        </a:rPr>
                        <a:t>Außen- </a:t>
                      </a:r>
                      <a:br>
                        <a:rPr lang="de-DE" sz="1200" b="0" i="0" dirty="0">
                          <a:solidFill>
                            <a:schemeClr val="bg1"/>
                          </a:solidFill>
                          <a:latin typeface="+mj-lt"/>
                          <a:ea typeface="+mn-ea"/>
                          <a:cs typeface="+mn-cs"/>
                        </a:rPr>
                      </a:br>
                      <a:r>
                        <a:rPr lang="de-DE" sz="1200" b="0" i="0" dirty="0">
                          <a:solidFill>
                            <a:schemeClr val="bg1"/>
                          </a:solidFill>
                          <a:latin typeface="+mj-lt"/>
                          <a:ea typeface="+mn-ea"/>
                          <a:cs typeface="+mn-cs"/>
                        </a:rPr>
                        <a:t>dienst</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de-DE" sz="1100" b="0" i="0">
                          <a:solidFill>
                            <a:schemeClr val="tx1">
                              <a:lumMod val="75000"/>
                              <a:lumOff val="25000"/>
                            </a:schemeClr>
                          </a:solidFill>
                          <a:latin typeface="+mn-lt"/>
                          <a:ea typeface="+mn-ea"/>
                          <a:cs typeface="+mn-cs"/>
                        </a:rPr>
                        <a:t>Launch Advisory-Services – Erstes Jahr mit der neuen Lösung</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de-DE" sz="1100" b="0" i="0">
                          <a:solidFill>
                            <a:schemeClr val="tx1">
                              <a:lumMod val="75000"/>
                              <a:lumOff val="25000"/>
                            </a:schemeClr>
                          </a:solidFill>
                          <a:latin typeface="+mn-lt"/>
                          <a:ea typeface="+mn-ea"/>
                          <a:cs typeface="+mn-cs"/>
                        </a:rPr>
                        <a:t>Außendienstaktivitäten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de-DE" sz="1200" b="0" i="0" u="none" strike="noStrike" cap="none" normalizeH="0" baseline="0" noProof="0" dirty="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150"/>
                </a:lnSpc>
                <a:spcBef>
                  <a:spcPts val="0"/>
                </a:spcBef>
                <a:spcAft>
                  <a:spcPts val="0"/>
                </a:spcAft>
                <a:buClrTx/>
                <a:buSzTx/>
                <a:buFontTx/>
                <a:buNone/>
                <a:tabLst/>
                <a:defRPr/>
              </a:pPr>
              <a:r>
                <a:rPr kumimoji="0" lang="de-DE" sz="1200" b="0" i="0" u="none" strike="noStrike" cap="none" normalizeH="0" baseline="0" noProof="0" dirty="0">
                  <a:ln>
                    <a:noFill/>
                  </a:ln>
                  <a:solidFill>
                    <a:srgbClr val="FFFFFF"/>
                  </a:solidFill>
                  <a:uLnTx/>
                  <a:uFillTx/>
                  <a:latin typeface="Adobe Clean ExtraBold"/>
                  <a:ea typeface="+mn-ea"/>
                  <a:cs typeface="+mn-cs"/>
                </a:rPr>
                <a:t>Ernannte Support-Kontakte – Liste von 15 Benutzern, die berechtigt sind, </a:t>
              </a:r>
              <a:br>
                <a:rPr kumimoji="0" lang="de-DE" sz="1200" b="0" i="0" u="none" strike="noStrike" cap="none" normalizeH="0" baseline="0" noProof="0" dirty="0">
                  <a:ln>
                    <a:noFill/>
                  </a:ln>
                  <a:solidFill>
                    <a:srgbClr val="FFFFFF"/>
                  </a:solidFill>
                  <a:uLnTx/>
                  <a:uFillTx/>
                  <a:latin typeface="Adobe Clean ExtraBold"/>
                  <a:ea typeface="+mn-ea"/>
                  <a:cs typeface="+mn-cs"/>
                </a:rPr>
              </a:br>
              <a:r>
                <a:rPr kumimoji="0" lang="de-DE" sz="1200" b="0" i="0" u="none" strike="noStrike" cap="none" normalizeH="0" baseline="0" noProof="0" dirty="0">
                  <a:ln>
                    <a:noFill/>
                  </a:ln>
                  <a:solidFill>
                    <a:srgbClr val="FFFFFF"/>
                  </a:solidFill>
                  <a:uLnTx/>
                  <a:uFillTx/>
                  <a:latin typeface="Adobe Clean ExtraBold"/>
                  <a:ea typeface="+mn-ea"/>
                  <a:cs typeface="+mn-cs"/>
                </a:rPr>
                <a:t>mit dem Support zu kommunizieren</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de-DE"/>
              <a:t>Richtlinien zum Support</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Die Portale und Aliase bieten Zugang zu zahlreichen Informationen und Support-Ressourcen. </a:t>
            </a:r>
            <a:br>
              <a:rPr lang="de-DE" dirty="0"/>
            </a:br>
            <a:r>
              <a:rPr lang="de-DE" dirty="0"/>
              <a:t>Hier können Sie Ihre offenen Tickets einsehen, neue Tickets erstellen und den Support kontaktieren.</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Was der Support beinhaltet</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258567"/>
          </a:xfrm>
          <a:prstGeom prst="rect">
            <a:avLst/>
          </a:prstGeom>
          <a:noFill/>
        </p:spPr>
        <p:txBody>
          <a:bodyPr wrap="square" lIns="91440" tIns="45720" rIns="91440" bIns="45720" anchor="t">
            <a:spAutoFit/>
          </a:bodyPr>
          <a:lstStyle/>
          <a:p>
            <a:pPr>
              <a:lnSpc>
                <a:spcPct val="110000"/>
              </a:lnSpc>
              <a:spcBef>
                <a:spcPts val="300"/>
              </a:spcBef>
            </a:pPr>
            <a:r>
              <a:rPr lang="de-DE" sz="1420" dirty="0">
                <a:ln>
                  <a:noFill/>
                </a:ln>
                <a:solidFill>
                  <a:srgbClr val="000000"/>
                </a:solidFill>
                <a:latin typeface="Wingdings"/>
                <a:sym typeface="Wingdings"/>
              </a:rPr>
              <a:t>ü</a:t>
            </a:r>
            <a:r>
              <a:rPr lang="de-DE" sz="1420" dirty="0">
                <a:ln>
                  <a:noFill/>
                </a:ln>
                <a:solidFill>
                  <a:srgbClr val="000000"/>
                </a:solidFill>
                <a:latin typeface="Calibri"/>
                <a:cs typeface="Calibri"/>
              </a:rPr>
              <a:t> </a:t>
            </a:r>
            <a:r>
              <a:rPr lang="de-DE" sz="1420" dirty="0">
                <a:ln>
                  <a:noFill/>
                </a:ln>
                <a:solidFill>
                  <a:srgbClr val="000000"/>
                </a:solidFill>
                <a:latin typeface="Adobe Clean"/>
              </a:rPr>
              <a:t>Hilfe bei der Fehlersuche und -behebung bei Produktproblemen </a:t>
            </a:r>
            <a:br>
              <a:rPr lang="de-DE" sz="1420" dirty="0">
                <a:ln>
                  <a:noFill/>
                </a:ln>
                <a:solidFill>
                  <a:srgbClr val="000000"/>
                </a:solidFill>
                <a:latin typeface="Adobe Clean"/>
              </a:rPr>
            </a:br>
            <a:r>
              <a:rPr lang="de-DE" sz="1420" dirty="0">
                <a:ln>
                  <a:noFill/>
                </a:ln>
                <a:solidFill>
                  <a:srgbClr val="000000"/>
                </a:solidFill>
                <a:latin typeface="Adobe Clean"/>
              </a:rPr>
              <a:t>bei unterstützten Konfigurationen</a:t>
            </a:r>
            <a:r>
              <a:rPr lang="de-DE" sz="1420" dirty="0">
                <a:solidFill>
                  <a:srgbClr val="000000"/>
                </a:solidFill>
                <a:latin typeface="Adobe Clean"/>
              </a:rPr>
              <a:t> </a:t>
            </a:r>
          </a:p>
          <a:p>
            <a:pPr>
              <a:lnSpc>
                <a:spcPct val="110000"/>
              </a:lnSpc>
            </a:pPr>
            <a:r>
              <a:rPr lang="de-DE" sz="1420" dirty="0">
                <a:ln>
                  <a:noFill/>
                </a:ln>
                <a:solidFill>
                  <a:srgbClr val="000000"/>
                </a:solidFill>
                <a:latin typeface="Wingdings"/>
                <a:sym typeface="Wingdings"/>
              </a:rPr>
              <a:t>ü</a:t>
            </a:r>
            <a:r>
              <a:rPr lang="de-DE" sz="1420" dirty="0">
                <a:ln>
                  <a:noFill/>
                </a:ln>
                <a:solidFill>
                  <a:srgbClr val="000000"/>
                </a:solidFill>
                <a:latin typeface="Calibri"/>
                <a:cs typeface="Calibri"/>
              </a:rPr>
              <a:t> </a:t>
            </a:r>
            <a:r>
              <a:rPr lang="de-DE" sz="1420" dirty="0">
                <a:ln>
                  <a:noFill/>
                </a:ln>
                <a:solidFill>
                  <a:srgbClr val="000000"/>
                </a:solidFill>
                <a:latin typeface="Adobe Clean"/>
              </a:rPr>
              <a:t>Ferndiagnose</a:t>
            </a:r>
            <a:r>
              <a:rPr lang="de-DE" sz="1420" dirty="0">
                <a:solidFill>
                  <a:srgbClr val="000000"/>
                </a:solidFill>
                <a:latin typeface="Adobe Clean"/>
              </a:rPr>
              <a:t> </a:t>
            </a:r>
          </a:p>
          <a:p>
            <a:pPr marL="0" marR="0" indent="0" algn="l">
              <a:lnSpc>
                <a:spcPct val="110000"/>
              </a:lnSpc>
              <a:spcBef>
                <a:spcPts val="0"/>
              </a:spcBef>
              <a:spcAft>
                <a:spcPts val="0"/>
              </a:spcAft>
            </a:pPr>
            <a:r>
              <a:rPr lang="de-DE" sz="1420" dirty="0">
                <a:ln>
                  <a:noFill/>
                </a:ln>
                <a:solidFill>
                  <a:srgbClr val="000000"/>
                </a:solidFill>
                <a:latin typeface="Wingdings"/>
                <a:sym typeface="Wingdings"/>
              </a:rPr>
              <a:t>ü</a:t>
            </a:r>
            <a:r>
              <a:rPr lang="de-DE" sz="1420" dirty="0">
                <a:ln>
                  <a:noFill/>
                </a:ln>
                <a:solidFill>
                  <a:srgbClr val="000000"/>
                </a:solidFill>
                <a:latin typeface="Calibri"/>
                <a:cs typeface="Calibri"/>
              </a:rPr>
              <a:t> </a:t>
            </a:r>
            <a:r>
              <a:rPr lang="de-DE" sz="1420" dirty="0">
                <a:ln>
                  <a:noFill/>
                </a:ln>
                <a:solidFill>
                  <a:srgbClr val="000000"/>
                </a:solidFill>
                <a:latin typeface="Adobe Clean"/>
              </a:rPr>
              <a:t>Zusätzliche Service-Erweiterungen zur individuellen Anpassung Ihres Support-Pakets</a:t>
            </a:r>
          </a:p>
          <a:p>
            <a:pPr marL="0" marR="0" indent="0" algn="l">
              <a:lnSpc>
                <a:spcPct val="110000"/>
              </a:lnSpc>
              <a:spcBef>
                <a:spcPts val="0"/>
              </a:spcBef>
              <a:spcAft>
                <a:spcPts val="0"/>
              </a:spcAft>
            </a:pPr>
            <a:r>
              <a:rPr lang="de-DE" sz="1420" dirty="0">
                <a:ln>
                  <a:noFill/>
                </a:ln>
                <a:solidFill>
                  <a:srgbClr val="000000"/>
                </a:solidFill>
                <a:latin typeface="Wingdings"/>
                <a:sym typeface="Wingdings"/>
              </a:rPr>
              <a:t>ü</a:t>
            </a:r>
            <a:r>
              <a:rPr lang="de-DE" sz="1420" dirty="0">
                <a:ln>
                  <a:noFill/>
                </a:ln>
                <a:solidFill>
                  <a:srgbClr val="000000"/>
                </a:solidFill>
                <a:latin typeface="Calibri"/>
                <a:cs typeface="Calibri"/>
              </a:rPr>
              <a:t> </a:t>
            </a:r>
            <a:r>
              <a:rPr lang="de-DE" sz="1420" dirty="0">
                <a:ln>
                  <a:noFill/>
                </a:ln>
                <a:solidFill>
                  <a:srgbClr val="000000"/>
                </a:solidFill>
                <a:latin typeface="Adobe Clean"/>
              </a:rPr>
              <a:t>Produkt-Upgrades </a:t>
            </a:r>
            <a:r>
              <a:rPr lang="de-DE" sz="1420" dirty="0">
                <a:solidFill>
                  <a:srgbClr val="000000"/>
                </a:solidFill>
                <a:latin typeface="Adobe Clean"/>
              </a:rPr>
              <a:t>(</a:t>
            </a:r>
            <a:r>
              <a:rPr lang="de-DE" sz="1420" dirty="0">
                <a:ln>
                  <a:noFill/>
                </a:ln>
                <a:solidFill>
                  <a:srgbClr val="000000"/>
                </a:solidFill>
                <a:latin typeface="Adobe Clean"/>
              </a:rPr>
              <a:t>vor Ort)</a:t>
            </a:r>
          </a:p>
          <a:p>
            <a:pPr>
              <a:lnSpc>
                <a:spcPct val="110000"/>
              </a:lnSpc>
            </a:pPr>
            <a:r>
              <a:rPr lang="de-DE" sz="1420" dirty="0">
                <a:ln>
                  <a:noFill/>
                </a:ln>
                <a:solidFill>
                  <a:srgbClr val="000000"/>
                </a:solidFill>
                <a:latin typeface="Wingdings"/>
                <a:sym typeface="Wingdings"/>
              </a:rPr>
              <a:t>ü</a:t>
            </a:r>
            <a:r>
              <a:rPr lang="de-DE" sz="1420" dirty="0">
                <a:ln>
                  <a:noFill/>
                </a:ln>
                <a:solidFill>
                  <a:srgbClr val="000000"/>
                </a:solidFill>
                <a:latin typeface="Calibri"/>
                <a:cs typeface="Calibri"/>
              </a:rPr>
              <a:t> </a:t>
            </a:r>
            <a:r>
              <a:rPr lang="de-DE" sz="1420" dirty="0">
                <a:ln>
                  <a:noFill/>
                </a:ln>
                <a:solidFill>
                  <a:srgbClr val="000000"/>
                </a:solidFill>
                <a:latin typeface="Adobe Clean"/>
              </a:rPr>
              <a:t>Wartungs-Updates </a:t>
            </a:r>
            <a:r>
              <a:rPr lang="de-DE" sz="1420" dirty="0">
                <a:solidFill>
                  <a:srgbClr val="000000"/>
                </a:solidFill>
                <a:latin typeface="Adobe Clean"/>
              </a:rPr>
              <a:t>(</a:t>
            </a:r>
            <a:r>
              <a:rPr lang="de-DE" sz="1420" dirty="0">
                <a:ln>
                  <a:noFill/>
                </a:ln>
                <a:solidFill>
                  <a:srgbClr val="000000"/>
                </a:solidFill>
                <a:latin typeface="Adobe Clean"/>
              </a:rPr>
              <a:t>vor Ort)</a:t>
            </a:r>
            <a:r>
              <a:rPr lang="de-DE" sz="1420" dirty="0">
                <a:solidFill>
                  <a:srgbClr val="000000"/>
                </a:solidFill>
                <a:latin typeface="Adobe Clean"/>
              </a:rPr>
              <a:t> </a:t>
            </a:r>
          </a:p>
          <a:p>
            <a:pPr>
              <a:lnSpc>
                <a:spcPct val="110000"/>
              </a:lnSpc>
            </a:pPr>
            <a:r>
              <a:rPr lang="de-DE" sz="1420" dirty="0">
                <a:latin typeface="Wingdings"/>
                <a:ea typeface="+mn-lt"/>
                <a:cs typeface="+mn-lt"/>
                <a:sym typeface="Wingdings"/>
              </a:rPr>
              <a:t>ü</a:t>
            </a:r>
            <a:r>
              <a:rPr lang="de-DE" sz="1420" dirty="0">
                <a:latin typeface="Calibri"/>
                <a:ea typeface="+mn-lt"/>
                <a:cs typeface="Calibri"/>
              </a:rPr>
              <a:t> </a:t>
            </a:r>
            <a:r>
              <a:rPr lang="de-DE" sz="1420" dirty="0"/>
              <a:t>Problem bei der Integration einer Anwendung*</a:t>
            </a:r>
          </a:p>
          <a:p>
            <a:pPr marL="0" marR="0" indent="0" algn="l">
              <a:lnSpc>
                <a:spcPct val="119000"/>
              </a:lnSpc>
              <a:spcBef>
                <a:spcPts val="0"/>
              </a:spcBef>
              <a:spcAft>
                <a:spcPts val="600"/>
              </a:spcAft>
            </a:pPr>
            <a:endParaRPr lang="en-US" sz="142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Was der Support NICHT beinhaltet</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3422475"/>
          </a:xfrm>
          <a:prstGeom prst="rect">
            <a:avLst/>
          </a:prstGeom>
          <a:noFill/>
        </p:spPr>
        <p:txBody>
          <a:bodyPr wrap="square" lIns="91440" tIns="45720" rIns="91440" bIns="45720" anchor="t">
            <a:spAutoFit/>
          </a:bodyPr>
          <a:lstStyle/>
          <a:p>
            <a:pPr>
              <a:lnSpc>
                <a:spcPct val="110000"/>
              </a:lnSpc>
              <a:spcBef>
                <a:spcPts val="300"/>
              </a:spcBef>
            </a:pPr>
            <a:r>
              <a:rPr lang="de-DE" sz="1420" dirty="0">
                <a:solidFill>
                  <a:srgbClr val="000000"/>
                </a:solidFill>
                <a:latin typeface="Wingdings"/>
                <a:sym typeface="Wingdings"/>
              </a:rPr>
              <a:t>x</a:t>
            </a:r>
            <a:r>
              <a:rPr lang="de-DE" sz="1420" dirty="0">
                <a:solidFill>
                  <a:srgbClr val="000000"/>
                </a:solidFill>
                <a:latin typeface="Calibri"/>
                <a:cs typeface="Calibri"/>
              </a:rPr>
              <a:t> </a:t>
            </a:r>
            <a:r>
              <a:rPr lang="de-DE" sz="1420" dirty="0">
                <a:ln>
                  <a:noFill/>
                </a:ln>
                <a:solidFill>
                  <a:srgbClr val="000000"/>
                </a:solidFill>
                <a:latin typeface="Adobe Clean"/>
              </a:rPr>
              <a:t>Überprüfung der Architektur</a:t>
            </a:r>
            <a:r>
              <a:rPr lang="de-DE" sz="1420" dirty="0">
                <a:solidFill>
                  <a:srgbClr val="000000"/>
                </a:solidFill>
                <a:latin typeface="Adobe Clean"/>
              </a:rPr>
              <a:t> </a:t>
            </a:r>
          </a:p>
          <a:p>
            <a:pPr>
              <a:lnSpc>
                <a:spcPct val="110000"/>
              </a:lnSpc>
            </a:pPr>
            <a:r>
              <a:rPr lang="de-DE" sz="1420" dirty="0">
                <a:solidFill>
                  <a:srgbClr val="000000"/>
                </a:solidFill>
                <a:latin typeface="Wingdings"/>
                <a:sym typeface="Wingdings"/>
              </a:rPr>
              <a:t>x</a:t>
            </a:r>
            <a:r>
              <a:rPr lang="de-DE" sz="1420" dirty="0">
                <a:solidFill>
                  <a:srgbClr val="000000"/>
                </a:solidFill>
                <a:latin typeface="Calibri"/>
                <a:cs typeface="Calibri"/>
              </a:rPr>
              <a:t> </a:t>
            </a:r>
            <a:r>
              <a:rPr lang="de-DE" sz="1420" dirty="0">
                <a:ln>
                  <a:noFill/>
                </a:ln>
                <a:solidFill>
                  <a:srgbClr val="000000"/>
                </a:solidFill>
                <a:latin typeface="Adobe Clean"/>
              </a:rPr>
              <a:t>Überprüfung oder Fehlerbehebung von benutzerdefiniertem Code</a:t>
            </a:r>
            <a:r>
              <a:rPr lang="de-DE" sz="1420" dirty="0">
                <a:solidFill>
                  <a:srgbClr val="000000"/>
                </a:solidFill>
                <a:latin typeface="Adobe Clean"/>
              </a:rPr>
              <a:t> </a:t>
            </a:r>
          </a:p>
          <a:p>
            <a:pPr marL="0" marR="0" indent="0" algn="l">
              <a:lnSpc>
                <a:spcPct val="110000"/>
              </a:lnSpc>
              <a:spcBef>
                <a:spcPts val="0"/>
              </a:spcBef>
              <a:spcAft>
                <a:spcPts val="0"/>
              </a:spcAft>
            </a:pPr>
            <a:r>
              <a:rPr lang="de-DE" sz="1420" dirty="0">
                <a:solidFill>
                  <a:srgbClr val="000000"/>
                </a:solidFill>
                <a:latin typeface="Wingdings"/>
                <a:sym typeface="Wingdings"/>
              </a:rPr>
              <a:t>x</a:t>
            </a:r>
            <a:r>
              <a:rPr lang="de-DE" sz="1420" dirty="0">
                <a:ln>
                  <a:noFill/>
                </a:ln>
                <a:solidFill>
                  <a:srgbClr val="000000"/>
                </a:solidFill>
                <a:latin typeface="Calibri"/>
                <a:cs typeface="Calibri"/>
              </a:rPr>
              <a:t> </a:t>
            </a:r>
            <a:r>
              <a:rPr lang="de-DE" sz="1420" dirty="0">
                <a:ln>
                  <a:noFill/>
                </a:ln>
                <a:solidFill>
                  <a:srgbClr val="000000"/>
                </a:solidFill>
                <a:latin typeface="Adobe Clean"/>
                <a:cs typeface="Calibri"/>
              </a:rPr>
              <a:t>Benutzerdefinierte Erweiterungen (als Idee an </a:t>
            </a:r>
            <a:br>
              <a:rPr lang="de-DE" sz="1420" dirty="0">
                <a:ln>
                  <a:noFill/>
                </a:ln>
                <a:solidFill>
                  <a:srgbClr val="000000"/>
                </a:solidFill>
                <a:latin typeface="Adobe Clean"/>
                <a:cs typeface="Calibri"/>
              </a:rPr>
            </a:br>
            <a:r>
              <a:rPr lang="de-DE" sz="1420" dirty="0">
                <a:ln>
                  <a:noFill/>
                </a:ln>
                <a:solidFill>
                  <a:srgbClr val="000000"/>
                </a:solidFill>
                <a:latin typeface="Adobe Clean"/>
                <a:cs typeface="Calibri"/>
              </a:rPr>
              <a:t>die Community senden)</a:t>
            </a:r>
          </a:p>
          <a:p>
            <a:pPr>
              <a:lnSpc>
                <a:spcPct val="110000"/>
              </a:lnSpc>
            </a:pPr>
            <a:r>
              <a:rPr lang="de-DE" sz="1420" dirty="0">
                <a:solidFill>
                  <a:srgbClr val="000000"/>
                </a:solidFill>
                <a:latin typeface="Wingdings"/>
                <a:sym typeface="Wingdings"/>
              </a:rPr>
              <a:t>x</a:t>
            </a:r>
            <a:r>
              <a:rPr lang="de-DE" sz="1420" dirty="0">
                <a:solidFill>
                  <a:srgbClr val="000000"/>
                </a:solidFill>
                <a:latin typeface="Calibri"/>
                <a:cs typeface="Calibri"/>
              </a:rPr>
              <a:t> </a:t>
            </a:r>
            <a:r>
              <a:rPr lang="de-DE" sz="1420" dirty="0">
                <a:ln>
                  <a:noFill/>
                </a:ln>
                <a:solidFill>
                  <a:srgbClr val="000000"/>
                </a:solidFill>
                <a:latin typeface="Adobe Clean"/>
              </a:rPr>
              <a:t>Wissenstransfer und Schulungen</a:t>
            </a:r>
            <a:r>
              <a:rPr lang="de-DE" sz="1420" dirty="0">
                <a:solidFill>
                  <a:srgbClr val="000000"/>
                </a:solidFill>
                <a:latin typeface="Adobe Clean"/>
              </a:rPr>
              <a:t> </a:t>
            </a:r>
          </a:p>
          <a:p>
            <a:pPr>
              <a:lnSpc>
                <a:spcPct val="110000"/>
              </a:lnSpc>
            </a:pPr>
            <a:r>
              <a:rPr lang="de-DE" sz="1420" dirty="0">
                <a:solidFill>
                  <a:srgbClr val="000000"/>
                </a:solidFill>
                <a:latin typeface="Wingdings"/>
                <a:sym typeface="Wingdings"/>
              </a:rPr>
              <a:t>x</a:t>
            </a:r>
            <a:r>
              <a:rPr lang="de-DE" sz="1420" dirty="0">
                <a:solidFill>
                  <a:srgbClr val="000000"/>
                </a:solidFill>
                <a:latin typeface="Calibri"/>
                <a:cs typeface="Calibri"/>
              </a:rPr>
              <a:t> </a:t>
            </a:r>
            <a:r>
              <a:rPr lang="de-DE" sz="1420" dirty="0">
                <a:ln>
                  <a:noFill/>
                </a:ln>
                <a:solidFill>
                  <a:srgbClr val="000000"/>
                </a:solidFill>
                <a:latin typeface="Adobe Clean"/>
              </a:rPr>
              <a:t>Entwicklungs-Services</a:t>
            </a:r>
            <a:r>
              <a:rPr lang="de-DE" sz="1420" dirty="0">
                <a:solidFill>
                  <a:srgbClr val="000000"/>
                </a:solidFill>
                <a:latin typeface="Adobe Clean"/>
              </a:rPr>
              <a:t> </a:t>
            </a:r>
          </a:p>
          <a:p>
            <a:pPr marL="0" marR="0" indent="0" algn="l">
              <a:lnSpc>
                <a:spcPct val="110000"/>
              </a:lnSpc>
              <a:spcBef>
                <a:spcPts val="0"/>
              </a:spcBef>
              <a:spcAft>
                <a:spcPts val="0"/>
              </a:spcAft>
            </a:pPr>
            <a:r>
              <a:rPr lang="de-DE" sz="1420" dirty="0">
                <a:solidFill>
                  <a:srgbClr val="000000"/>
                </a:solidFill>
                <a:latin typeface="Wingdings"/>
                <a:sym typeface="Wingdings"/>
              </a:rPr>
              <a:t>x</a:t>
            </a:r>
            <a:r>
              <a:rPr lang="de-DE" sz="1420" dirty="0">
                <a:ln>
                  <a:noFill/>
                </a:ln>
                <a:solidFill>
                  <a:srgbClr val="000000"/>
                </a:solidFill>
                <a:latin typeface="Calibri"/>
                <a:cs typeface="Calibri"/>
              </a:rPr>
              <a:t> </a:t>
            </a:r>
            <a:r>
              <a:rPr lang="de-DE" sz="1420" dirty="0">
                <a:ln>
                  <a:noFill/>
                </a:ln>
                <a:solidFill>
                  <a:srgbClr val="000000"/>
                </a:solidFill>
                <a:latin typeface="Adobe Clean"/>
                <a:cs typeface="Calibri"/>
              </a:rPr>
              <a:t>Implementierung</a:t>
            </a:r>
          </a:p>
          <a:p>
            <a:pPr marL="0" marR="0" indent="0" algn="l">
              <a:lnSpc>
                <a:spcPct val="110000"/>
              </a:lnSpc>
              <a:spcBef>
                <a:spcPts val="0"/>
              </a:spcBef>
              <a:spcAft>
                <a:spcPts val="0"/>
              </a:spcAft>
            </a:pPr>
            <a:r>
              <a:rPr lang="de-DE" sz="1420" dirty="0">
                <a:solidFill>
                  <a:srgbClr val="000000"/>
                </a:solidFill>
                <a:latin typeface="Wingdings"/>
                <a:sym typeface="Wingdings"/>
              </a:rPr>
              <a:t>x</a:t>
            </a:r>
            <a:r>
              <a:rPr lang="de-DE" sz="1420" dirty="0">
                <a:ln>
                  <a:noFill/>
                </a:ln>
                <a:solidFill>
                  <a:srgbClr val="000000"/>
                </a:solidFill>
                <a:latin typeface="Calibri"/>
                <a:cs typeface="Calibri"/>
              </a:rPr>
              <a:t> </a:t>
            </a:r>
            <a:r>
              <a:rPr lang="de-DE" sz="1420" dirty="0">
                <a:ln>
                  <a:noFill/>
                </a:ln>
                <a:solidFill>
                  <a:srgbClr val="000000"/>
                </a:solidFill>
                <a:latin typeface="Adobe Clean"/>
                <a:cs typeface="Calibri"/>
              </a:rPr>
              <a:t>Empfehlungen von Produkten oder Hardware von Drittanbietern</a:t>
            </a:r>
          </a:p>
          <a:p>
            <a:pPr>
              <a:lnSpc>
                <a:spcPct val="110000"/>
              </a:lnSpc>
            </a:pPr>
            <a:r>
              <a:rPr lang="de-DE" sz="1420" dirty="0">
                <a:solidFill>
                  <a:srgbClr val="000000"/>
                </a:solidFill>
                <a:latin typeface="Wingdings"/>
                <a:sym typeface="Wingdings"/>
              </a:rPr>
              <a:t>x</a:t>
            </a:r>
            <a:r>
              <a:rPr lang="de-DE" sz="1420" dirty="0">
                <a:solidFill>
                  <a:srgbClr val="000000"/>
                </a:solidFill>
                <a:latin typeface="Calibri"/>
                <a:cs typeface="Calibri"/>
              </a:rPr>
              <a:t> </a:t>
            </a:r>
            <a:r>
              <a:rPr lang="de-DE" sz="1420" dirty="0">
                <a:ln>
                  <a:noFill/>
                </a:ln>
                <a:solidFill>
                  <a:srgbClr val="000000"/>
                </a:solidFill>
                <a:latin typeface="Adobe Clean"/>
              </a:rPr>
              <a:t>Fehlerbehebung bei Nicht-Adobe-Produkten</a:t>
            </a:r>
            <a:r>
              <a:rPr lang="de-DE" sz="1420" dirty="0">
                <a:solidFill>
                  <a:srgbClr val="000000"/>
                </a:solidFill>
                <a:latin typeface="Adobe Clean"/>
              </a:rPr>
              <a:t> </a:t>
            </a:r>
          </a:p>
          <a:p>
            <a:pPr marL="0" marR="0" indent="0" algn="l">
              <a:lnSpc>
                <a:spcPct val="110000"/>
              </a:lnSpc>
              <a:spcBef>
                <a:spcPts val="0"/>
              </a:spcBef>
              <a:spcAft>
                <a:spcPts val="0"/>
              </a:spcAft>
            </a:pPr>
            <a:r>
              <a:rPr lang="de-DE" sz="1420" dirty="0">
                <a:solidFill>
                  <a:srgbClr val="000000"/>
                </a:solidFill>
                <a:latin typeface="Wingdings"/>
                <a:sym typeface="Wingdings"/>
              </a:rPr>
              <a:t>x</a:t>
            </a:r>
            <a:r>
              <a:rPr lang="de-DE" sz="1420" dirty="0">
                <a:ln>
                  <a:noFill/>
                </a:ln>
                <a:solidFill>
                  <a:srgbClr val="000000"/>
                </a:solidFill>
                <a:latin typeface="Calibri"/>
                <a:cs typeface="Calibri"/>
              </a:rPr>
              <a:t> </a:t>
            </a:r>
            <a:r>
              <a:rPr lang="de-DE" sz="1420" dirty="0">
                <a:ln>
                  <a:noFill/>
                </a:ln>
                <a:solidFill>
                  <a:srgbClr val="000000"/>
                </a:solidFill>
                <a:latin typeface="Adobe Clean"/>
                <a:cs typeface="Calibri"/>
              </a:rPr>
              <a:t>Probleme, die von nicht unterstützten Konfigurationen stammen (Hinweis: Solche Anfragen müssen an die entsprechende Stelle weitergeleitet werden)</a:t>
            </a:r>
          </a:p>
          <a:p>
            <a:r>
              <a:rPr lang="de-DE" sz="1420" dirty="0">
                <a:latin typeface="Wingdings"/>
                <a:ea typeface="+mn-lt"/>
                <a:cs typeface="+mn-lt"/>
                <a:sym typeface="Wingdings"/>
              </a:rPr>
              <a:t>x</a:t>
            </a:r>
            <a:r>
              <a:rPr lang="de-DE" sz="1420" dirty="0">
                <a:latin typeface="Calibri"/>
                <a:ea typeface="+mn-lt"/>
                <a:cs typeface="Calibri"/>
              </a:rPr>
              <a:t> </a:t>
            </a:r>
            <a:r>
              <a:rPr lang="de-DE" sz="1420" dirty="0"/>
              <a:t>Leistungsoptimierung</a:t>
            </a:r>
          </a:p>
          <a:p>
            <a:pPr>
              <a:lnSpc>
                <a:spcPct val="110000"/>
              </a:lnSpc>
            </a:pPr>
            <a:r>
              <a:rPr lang="de-DE" sz="1420" dirty="0">
                <a:latin typeface="Wingdings"/>
                <a:ea typeface="+mn-lt"/>
                <a:cs typeface="+mn-lt"/>
                <a:sym typeface="Wingdings"/>
              </a:rPr>
              <a:t>x</a:t>
            </a:r>
            <a:r>
              <a:rPr lang="de-DE" sz="1420" dirty="0">
                <a:latin typeface="Calibri"/>
                <a:ea typeface="+mn-lt"/>
                <a:cs typeface="Calibri"/>
              </a:rPr>
              <a:t> </a:t>
            </a:r>
            <a:r>
              <a:rPr lang="de-DE" sz="1420" dirty="0"/>
              <a:t>Nicht reproduzierbare Probleme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700" i="1"/>
              <a:t>*Beschränkt auf Adobe-Seite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de-DE"/>
              <a:t>Möglichkeiten der Kontaktaufnahme mit dem Support</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699118"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de-DE" sz="1400" dirty="0">
                <a:ln>
                  <a:noFill/>
                </a:ln>
                <a:solidFill>
                  <a:srgbClr val="000000"/>
                </a:solidFill>
              </a:rPr>
              <a:t>Der Adobe-Support bietet Hilfe per Chat, E-Mail, Telefon und Web. Bei P1-Problemen empfehlen wir Ihnen, sich telefonisch zu melden, um sofort Hilfe zu erhalten.</a:t>
            </a:r>
          </a:p>
          <a:p>
            <a:pPr marL="76200" marR="0" indent="0" algn="l">
              <a:lnSpc>
                <a:spcPct val="119000"/>
              </a:lnSpc>
              <a:spcBef>
                <a:spcPts val="0"/>
              </a:spcBef>
              <a:spcAft>
                <a:spcPts val="600"/>
              </a:spcAft>
            </a:pPr>
            <a:r>
              <a:rPr lang="de-DE" sz="1400" dirty="0">
                <a:ln>
                  <a:noFill/>
                </a:ln>
                <a:solidFill>
                  <a:srgbClr val="000000"/>
                </a:solidFill>
              </a:rPr>
              <a:t>Damit wir Ihre Anfrage möglichst effizient bearbeiten können, bitten wir Sie, uns alle Schritte mitzuteilen, mit denen wir Ihr Problem nachvollziehen können, </a:t>
            </a:r>
            <a:br>
              <a:rPr lang="de-DE" sz="1400" dirty="0">
                <a:ln>
                  <a:noFill/>
                </a:ln>
                <a:solidFill>
                  <a:srgbClr val="000000"/>
                </a:solidFill>
              </a:rPr>
            </a:br>
            <a:r>
              <a:rPr lang="de-DE" sz="1400" dirty="0">
                <a:ln>
                  <a:noFill/>
                </a:ln>
                <a:solidFill>
                  <a:srgbClr val="000000"/>
                </a:solidFill>
              </a:rPr>
              <a:t>d. h. je genauer die Angaben sind, desto besser können wir Ihre Frage bearbeiten. Wenn Sie ein Ticket einreichen, empfehlen wir Ihnen, je nach Kontaktmethode die folgenden Informationen anzugeben und/oder bereitzuhalten (siehe Seite </a:t>
            </a:r>
            <a:r>
              <a:rPr lang="de-DE" sz="1400" dirty="0">
                <a:solidFill>
                  <a:srgbClr val="000000"/>
                </a:solidFill>
              </a:rPr>
              <a:t>22</a:t>
            </a:r>
            <a:r>
              <a:rPr lang="de-DE" sz="1400" dirty="0">
                <a:ln>
                  <a:noFill/>
                </a:ln>
                <a:solidFill>
                  <a:srgbClr val="000000"/>
                </a:solidFill>
              </a:rPr>
              <a:t> für ein Beispiel):</a:t>
            </a:r>
          </a:p>
          <a:p>
            <a:pPr marL="76200" marR="0" indent="0" algn="l">
              <a:lnSpc>
                <a:spcPct val="119000"/>
              </a:lnSpc>
              <a:spcBef>
                <a:spcPts val="0"/>
              </a:spcBef>
              <a:spcAft>
                <a:spcPts val="0"/>
              </a:spcAft>
            </a:pPr>
            <a:r>
              <a:rPr lang="de-DE" sz="1400" dirty="0">
                <a:ln>
                  <a:noFill/>
                </a:ln>
                <a:solidFill>
                  <a:srgbClr val="000000"/>
                </a:solidFill>
              </a:rPr>
              <a:t>Die Portale und Aliase bieten Zugang zu zahlreichen Informationen und Support-Ressourcen. Hier können Sie Ihre offenen Tickets einsehen, neue Tickets erstellen und den Support kontaktieren.</a:t>
            </a:r>
          </a:p>
          <a:p>
            <a:pPr marL="0" marR="0" indent="0" algn="l">
              <a:lnSpc>
                <a:spcPct val="119000"/>
              </a:lnSpc>
              <a:spcBef>
                <a:spcPts val="0"/>
              </a:spcBef>
              <a:spcAft>
                <a:spcPts val="600"/>
              </a:spcAft>
            </a:pPr>
            <a:endParaRPr lang="en-US" sz="1400" kern="1400" dirty="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588931774"/>
              </p:ext>
            </p:extLst>
          </p:nvPr>
        </p:nvGraphicFramePr>
        <p:xfrm>
          <a:off x="2552700" y="3448050"/>
          <a:ext cx="7172325" cy="2514219"/>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ctr" rtl="0">
                        <a:lnSpc>
                          <a:spcPct val="82000"/>
                        </a:lnSpc>
                        <a:spcBef>
                          <a:spcPts val="600"/>
                        </a:spcBef>
                        <a:spcAft>
                          <a:spcPts val="600"/>
                        </a:spcAft>
                      </a:pPr>
                      <a:r>
                        <a:rPr lang="de-DE" sz="1800" b="1" dirty="0">
                          <a:ln>
                            <a:noFill/>
                          </a:ln>
                          <a:solidFill>
                            <a:srgbClr val="000000"/>
                          </a:solidFill>
                          <a:latin typeface="Adobe Clean" panose="020B0503020404020204" pitchFamily="34" charset="0"/>
                        </a:rPr>
                        <a:t>Support-Portal</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L="78740" marR="488315" indent="-5080" algn="ctr" defTabSz="914400" rtl="0" eaLnBrk="1" latinLnBrk="0" hangingPunct="1">
                        <a:lnSpc>
                          <a:spcPct val="82000"/>
                        </a:lnSpc>
                        <a:spcBef>
                          <a:spcPts val="600"/>
                        </a:spcBef>
                        <a:spcAft>
                          <a:spcPts val="600"/>
                        </a:spcAft>
                      </a:pPr>
                      <a:r>
                        <a:rPr lang="de-DE" sz="1800" b="1" kern="1200" dirty="0">
                          <a:ln>
                            <a:noFill/>
                          </a:ln>
                          <a:solidFill>
                            <a:srgbClr val="000000"/>
                          </a:solidFill>
                          <a:latin typeface="Adobe Clean" panose="020B0503020404020204" pitchFamily="34" charset="0"/>
                          <a:ea typeface="+mn-ea"/>
                          <a:cs typeface="+mn-cs"/>
                        </a:rPr>
                        <a:t>Telefonischer Support</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de-DE" sz="1800" b="1" dirty="0">
                          <a:ln>
                            <a:noFill/>
                          </a:ln>
                          <a:solidFill>
                            <a:srgbClr val="000000"/>
                          </a:solidFill>
                          <a:latin typeface="Adobe Clean" panose="020B0503020404020204" pitchFamily="34" charset="0"/>
                        </a:rPr>
                        <a:t>     Adobe-Status</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de-DE"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de-DE" sz="1200" u="sng">
                          <a:ln>
                            <a:noFill/>
                          </a:ln>
                          <a:solidFill>
                            <a:srgbClr val="085296"/>
                          </a:solidFill>
                          <a:latin typeface="Adobe Clean" panose="020B0503020404020204" pitchFamily="34" charset="0"/>
                          <a:hlinkClick r:id="rId2" action="ppaction://hlinkfile"/>
                        </a:rPr>
                        <a:t>Adobe Experience League-Support</a:t>
                      </a:r>
                      <a:r>
                        <a:rPr lang="de-DE"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de-DE" sz="1200" u="sng">
                          <a:ln>
                            <a:noFill/>
                          </a:ln>
                          <a:solidFill>
                            <a:srgbClr val="085296"/>
                          </a:solidFill>
                          <a:latin typeface="Adobe Clean" panose="020B0503020404020204" pitchFamily="34" charset="0"/>
                          <a:hlinkClick r:id="rId3"/>
                        </a:rPr>
                        <a:t>Adobe Experience Manager-Support</a:t>
                      </a:r>
                    </a:p>
                    <a:p>
                      <a:pPr marR="0" indent="0" algn="ctr" rtl="0">
                        <a:lnSpc>
                          <a:spcPct val="119000"/>
                        </a:lnSpc>
                        <a:spcBef>
                          <a:spcPts val="0"/>
                        </a:spcBef>
                        <a:spcAft>
                          <a:spcPts val="1400"/>
                        </a:spcAft>
                      </a:pPr>
                      <a:r>
                        <a:rPr lang="de-DE" sz="1200" u="sng">
                          <a:ln>
                            <a:noFill/>
                          </a:ln>
                          <a:solidFill>
                            <a:srgbClr val="085296"/>
                          </a:solidFill>
                          <a:latin typeface="Adobe Clean" panose="020B0503020404020204" pitchFamily="34" charset="0"/>
                          <a:hlinkClick r:id="rId4"/>
                        </a:rPr>
                        <a:t>Adobe Campaign-Support</a:t>
                      </a:r>
                      <a:r>
                        <a:rPr lang="de-DE" sz="1200" i="1">
                          <a:ln>
                            <a:noFill/>
                          </a:ln>
                          <a:solidFill>
                            <a:srgbClr val="000000"/>
                          </a:solidFill>
                          <a:latin typeface="Adobe Clean" panose="020B0503020404020204" pitchFamily="34" charset="0"/>
                        </a:rPr>
                        <a:t> </a:t>
                      </a: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de-DE" sz="1200">
                          <a:ln>
                            <a:noFill/>
                          </a:ln>
                          <a:solidFill>
                            <a:srgbClr val="000000"/>
                          </a:solidFill>
                          <a:latin typeface="Adobe Clean" panose="020B0503020404020204" pitchFamily="34" charset="0"/>
                        </a:rPr>
                        <a:t> </a:t>
                      </a:r>
                    </a:p>
                    <a:p>
                      <a:pPr marL="102870" marR="109842" indent="-36830" algn="ctr" rtl="0">
                        <a:lnSpc>
                          <a:spcPct val="104000"/>
                        </a:lnSpc>
                        <a:spcBef>
                          <a:spcPts val="180"/>
                        </a:spcBef>
                        <a:spcAft>
                          <a:spcPts val="600"/>
                        </a:spcAft>
                      </a:pPr>
                      <a:r>
                        <a:rPr lang="de-DE" sz="1200">
                          <a:ln>
                            <a:noFill/>
                          </a:ln>
                          <a:solidFill>
                            <a:srgbClr val="000000"/>
                          </a:solidFill>
                          <a:latin typeface="Adobe Clean" panose="020B0503020404020204" pitchFamily="34" charset="0"/>
                        </a:rPr>
                        <a:t>Telefonnummer</a:t>
                      </a:r>
                    </a:p>
                    <a:p>
                      <a:pPr marL="102870" marR="109842" indent="-36830" algn="ctr" rtl="0">
                        <a:lnSpc>
                          <a:spcPct val="104000"/>
                        </a:lnSpc>
                        <a:spcBef>
                          <a:spcPts val="180"/>
                        </a:spcBef>
                        <a:spcAft>
                          <a:spcPts val="600"/>
                        </a:spcAft>
                      </a:pPr>
                      <a:r>
                        <a:rPr lang="de-DE" sz="1200">
                          <a:ln>
                            <a:noFill/>
                          </a:ln>
                          <a:solidFill>
                            <a:srgbClr val="000000"/>
                          </a:solidFill>
                          <a:latin typeface="Adobe Clean" panose="020B0503020404020204" pitchFamily="34" charset="0"/>
                        </a:rPr>
                        <a:t>1 800 497 0335 (USA und Kanada)</a:t>
                      </a:r>
                    </a:p>
                    <a:p>
                      <a:pPr marR="0" indent="0" algn="ctr" rtl="0">
                        <a:lnSpc>
                          <a:spcPct val="119000"/>
                        </a:lnSpc>
                        <a:spcBef>
                          <a:spcPts val="0"/>
                        </a:spcBef>
                        <a:spcAft>
                          <a:spcPts val="1400"/>
                        </a:spcAft>
                      </a:pPr>
                      <a:r>
                        <a:rPr lang="de-DE" sz="1200" u="sng">
                          <a:ln>
                            <a:noFill/>
                          </a:ln>
                          <a:solidFill>
                            <a:srgbClr val="085296"/>
                          </a:solidFill>
                          <a:latin typeface="Adobe Clean" panose="020B0503020404020204" pitchFamily="34" charset="0"/>
                          <a:hlinkClick r:id="rId5"/>
                        </a:rPr>
                        <a:t>Regionale Telefonnummern</a:t>
                      </a:r>
                    </a:p>
                    <a:p>
                      <a:pPr marR="109842" indent="0" algn="ctr" rtl="0">
                        <a:lnSpc>
                          <a:spcPct val="104000"/>
                        </a:lnSpc>
                        <a:spcBef>
                          <a:spcPts val="180"/>
                        </a:spcBef>
                        <a:spcAft>
                          <a:spcPts val="600"/>
                        </a:spcAft>
                      </a:pPr>
                      <a:r>
                        <a:rPr lang="de-DE" sz="1200">
                          <a:ln>
                            <a:noFill/>
                          </a:ln>
                          <a:solidFill>
                            <a:srgbClr val="2C2C2C"/>
                          </a:solidFill>
                          <a:latin typeface="Adobe Clean" panose="020B0503020404020204" pitchFamily="34" charset="0"/>
                        </a:rPr>
                        <a:t> </a:t>
                      </a:r>
                    </a:p>
                    <a:p>
                      <a:pPr marL="102870" marR="109842" indent="-36830" algn="ctr" rtl="0">
                        <a:lnSpc>
                          <a:spcPct val="104000"/>
                        </a:lnSpc>
                        <a:spcBef>
                          <a:spcPts val="180"/>
                        </a:spcBef>
                        <a:spcAft>
                          <a:spcPts val="600"/>
                        </a:spcAft>
                      </a:pPr>
                      <a:r>
                        <a:rPr lang="de-DE" sz="1200">
                          <a:ln>
                            <a:noFill/>
                          </a:ln>
                          <a:solidFill>
                            <a:srgbClr val="2C2C2C"/>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de-DE"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de-DE"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de-DE" sz="1200" dirty="0">
                          <a:ln>
                            <a:noFill/>
                          </a:ln>
                          <a:solidFill>
                            <a:srgbClr val="000000"/>
                          </a:solidFill>
                          <a:latin typeface="Adobe Clean" panose="020B0503020404020204" pitchFamily="34" charset="0"/>
                        </a:rPr>
                        <a:t>Überprüfen des Adobe-Systemstatus</a:t>
                      </a:r>
                    </a:p>
                    <a:p>
                      <a:pPr marR="0" indent="0" algn="ctr" rtl="0">
                        <a:lnSpc>
                          <a:spcPct val="119000"/>
                        </a:lnSpc>
                        <a:spcBef>
                          <a:spcPts val="0"/>
                        </a:spcBef>
                        <a:spcAft>
                          <a:spcPts val="1400"/>
                        </a:spcAft>
                      </a:pPr>
                      <a:r>
                        <a:rPr lang="de-DE" sz="1200" u="sng" dirty="0">
                          <a:ln>
                            <a:noFill/>
                          </a:ln>
                          <a:solidFill>
                            <a:srgbClr val="085296"/>
                          </a:solidFill>
                          <a:latin typeface="Adobe Clean" panose="020B0503020404020204" pitchFamily="34" charset="0"/>
                          <a:hlinkClick r:id="rId6"/>
                        </a:rPr>
                        <a:t>Allgemeiner Systemstatus</a:t>
                      </a:r>
                    </a:p>
                    <a:p>
                      <a:pPr marR="0" indent="0" algn="ctr" rtl="0">
                        <a:lnSpc>
                          <a:spcPct val="119000"/>
                        </a:lnSpc>
                        <a:spcBef>
                          <a:spcPts val="0"/>
                        </a:spcBef>
                        <a:spcAft>
                          <a:spcPts val="600"/>
                        </a:spcAft>
                      </a:pPr>
                      <a:r>
                        <a:rPr lang="de-DE"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de-DE"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0"/>
                        </a:spcAft>
                      </a:pPr>
                      <a:r>
                        <a:rPr lang="de-DE" sz="1200" i="1" dirty="0">
                          <a:ln>
                            <a:noFill/>
                          </a:ln>
                          <a:solidFill>
                            <a:srgbClr val="000000"/>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de-DE" sz="2000" b="1" i="0" u="sng" strike="noStrike" cap="none" normalizeH="0" baseline="0">
                <a:ln>
                  <a:noFill/>
                </a:ln>
                <a:solidFill>
                  <a:srgbClr val="FE0C01"/>
                </a:solidFill>
                <a:latin typeface="Calibri" panose="020F0502020204030204" pitchFamily="34" charset="0"/>
              </a:rPr>
              <a:t>ENTERPRISE-CLOUD-SUPPORT</a:t>
            </a: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de-DE" sz="1100" i="1" dirty="0">
                <a:ln>
                  <a:noFill/>
                </a:ln>
                <a:solidFill>
                  <a:srgbClr val="000000"/>
                </a:solidFill>
              </a:rPr>
              <a:t>*Nicht alle Produkte haben ein Support-Portal oder einen Chat. Auf der jeweiligen Produktseite finden Sie weitere Informationen zur Kontaktaufnahme mit dem Support.</a:t>
            </a:r>
          </a:p>
          <a:p>
            <a:pPr marL="0" marR="0" indent="0">
              <a:lnSpc>
                <a:spcPct val="119000"/>
              </a:lnSpc>
              <a:spcBef>
                <a:spcPts val="0"/>
              </a:spcBef>
              <a:spcAft>
                <a:spcPts val="600"/>
              </a:spcAft>
            </a:pPr>
            <a:r>
              <a:rPr lang="de-DE" sz="1100" dirty="0">
                <a:ln>
                  <a:noFill/>
                </a:ln>
                <a:solidFill>
                  <a:srgbClr val="000000"/>
                </a:solidFill>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de-DE"/>
              <a:t>Wer kann den Support kontaktieren?</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de-DE" sz="1800" dirty="0">
                <a:ln>
                  <a:noFill/>
                </a:ln>
                <a:solidFill>
                  <a:srgbClr val="000000"/>
                </a:solidFill>
                <a:latin typeface="+mn-lt"/>
              </a:rPr>
              <a:t>Für Adobe haben die Sicherheit und der Schutz Ihrer Daten oberste Priorität. Deshalb empfehlen wir Ihnen, einige Personen </a:t>
            </a:r>
            <a:br>
              <a:rPr lang="de-DE" sz="1800" dirty="0">
                <a:ln>
                  <a:noFill/>
                </a:ln>
                <a:solidFill>
                  <a:srgbClr val="000000"/>
                </a:solidFill>
                <a:latin typeface="+mn-lt"/>
              </a:rPr>
            </a:br>
            <a:r>
              <a:rPr lang="de-DE" sz="1800" dirty="0">
                <a:ln>
                  <a:noFill/>
                </a:ln>
                <a:solidFill>
                  <a:srgbClr val="000000"/>
                </a:solidFill>
                <a:latin typeface="+mn-lt"/>
              </a:rPr>
              <a:t>in Ihrem Unternehmen zu </a:t>
            </a:r>
            <a:r>
              <a:rPr lang="de-DE" sz="1800" u="sng" dirty="0">
                <a:ln>
                  <a:noFill/>
                </a:ln>
                <a:solidFill>
                  <a:srgbClr val="085296"/>
                </a:solidFill>
                <a:latin typeface="+mn-lt"/>
                <a:hlinkClick r:id="rId2"/>
              </a:rPr>
              <a:t>Support-Kontakten</a:t>
            </a:r>
            <a:r>
              <a:rPr lang="de-DE" sz="1800" dirty="0">
                <a:ln>
                  <a:noFill/>
                </a:ln>
                <a:solidFill>
                  <a:srgbClr val="000000"/>
                </a:solidFill>
                <a:latin typeface="+mn-lt"/>
              </a:rPr>
              <a:t> zu ernennen, die vollen Zugang zum Produkt haben, darin geschult sind </a:t>
            </a:r>
            <a:br>
              <a:rPr lang="de-DE" sz="1800" dirty="0">
                <a:solidFill>
                  <a:srgbClr val="000000"/>
                </a:solidFill>
                <a:latin typeface="+mn-lt"/>
              </a:rPr>
            </a:br>
            <a:r>
              <a:rPr lang="de-DE" sz="1800" dirty="0">
                <a:ln>
                  <a:noFill/>
                </a:ln>
                <a:solidFill>
                  <a:srgbClr val="000000"/>
                </a:solidFill>
                <a:latin typeface="+mn-lt"/>
              </a:rPr>
              <a:t>und grundlegende Fragen zur Implementierung beantworten können. </a:t>
            </a:r>
          </a:p>
          <a:p>
            <a:pPr marL="0" marR="0" indent="0" algn="l">
              <a:lnSpc>
                <a:spcPct val="119000"/>
              </a:lnSpc>
              <a:spcBef>
                <a:spcPts val="0"/>
              </a:spcBef>
              <a:spcAft>
                <a:spcPts val="0"/>
              </a:spcAft>
              <a:buNone/>
            </a:pPr>
            <a:r>
              <a:rPr lang="de-DE" sz="1800" dirty="0">
                <a:ln>
                  <a:noFill/>
                </a:ln>
                <a:solidFill>
                  <a:srgbClr val="000000"/>
                </a:solidFill>
                <a:latin typeface="+mn-lt"/>
              </a:rPr>
              <a:t>· Nur die ernannten Support-Kontakte sind dann befugt, über die Daten zu sprechen und notwendige Änderungen </a:t>
            </a:r>
            <a:br>
              <a:rPr lang="de-DE" sz="1800" dirty="0">
                <a:ln>
                  <a:noFill/>
                </a:ln>
                <a:solidFill>
                  <a:srgbClr val="000000"/>
                </a:solidFill>
                <a:latin typeface="+mn-lt"/>
              </a:rPr>
            </a:br>
            <a:r>
              <a:rPr lang="de-DE" sz="1800" dirty="0">
                <a:ln>
                  <a:noFill/>
                </a:ln>
                <a:solidFill>
                  <a:srgbClr val="000000"/>
                </a:solidFill>
                <a:latin typeface="+mn-lt"/>
              </a:rPr>
              <a:t>an den Kontoeinstellungen vorzunehmen.</a:t>
            </a:r>
          </a:p>
          <a:p>
            <a:pPr marL="0" marR="0" indent="0" algn="l">
              <a:lnSpc>
                <a:spcPct val="119000"/>
              </a:lnSpc>
              <a:spcBef>
                <a:spcPts val="0"/>
              </a:spcBef>
              <a:spcAft>
                <a:spcPts val="600"/>
              </a:spcAft>
              <a:buNone/>
            </a:pPr>
            <a:r>
              <a:rPr lang="de-DE" sz="1800" dirty="0">
                <a:ln>
                  <a:noFill/>
                </a:ln>
                <a:solidFill>
                  <a:srgbClr val="000000"/>
                </a:solidFill>
                <a:latin typeface="+mn-lt"/>
              </a:rPr>
              <a:t>· Personen, die nicht als Support-Kontakt autorisiert sind, können sich zwar an das Support-Team wenden, werden jedoch </a:t>
            </a:r>
            <a:br>
              <a:rPr lang="de-DE" sz="1800" dirty="0">
                <a:ln>
                  <a:noFill/>
                </a:ln>
                <a:solidFill>
                  <a:srgbClr val="000000"/>
                </a:solidFill>
                <a:latin typeface="+mn-lt"/>
              </a:rPr>
            </a:br>
            <a:r>
              <a:rPr lang="de-DE" sz="1800" dirty="0">
                <a:ln>
                  <a:noFill/>
                </a:ln>
                <a:solidFill>
                  <a:srgbClr val="000000"/>
                </a:solidFill>
                <a:latin typeface="+mn-lt"/>
              </a:rPr>
              <a:t>an die Online-Hilfe/Foren verwiesen.</a:t>
            </a:r>
          </a:p>
          <a:p>
            <a:pPr marL="0" marR="0" indent="0" algn="l">
              <a:lnSpc>
                <a:spcPct val="110000"/>
              </a:lnSpc>
              <a:spcBef>
                <a:spcPts val="0"/>
              </a:spcBef>
              <a:spcAft>
                <a:spcPts val="0"/>
              </a:spcAft>
              <a:buNone/>
            </a:pPr>
            <a:r>
              <a:rPr lang="de-DE" sz="1800" dirty="0">
                <a:ln>
                  <a:noFill/>
                </a:ln>
                <a:solidFill>
                  <a:srgbClr val="000000"/>
                </a:solidFill>
                <a:latin typeface="+mn-lt"/>
              </a:rPr>
              <a:t> </a:t>
            </a:r>
            <a:r>
              <a:rPr lang="de-DE" sz="1800" b="1" dirty="0">
                <a:ln>
                  <a:noFill/>
                </a:ln>
                <a:solidFill>
                  <a:srgbClr val="000000"/>
                </a:solidFill>
                <a:latin typeface="+mn-lt"/>
              </a:rPr>
              <a:t>Ändern oder Hinzufügen von ernannten Support-Kontakten</a:t>
            </a:r>
          </a:p>
          <a:p>
            <a:pPr marL="457200" marR="0" indent="0" algn="l">
              <a:lnSpc>
                <a:spcPct val="119000"/>
              </a:lnSpc>
              <a:spcBef>
                <a:spcPts val="0"/>
              </a:spcBef>
              <a:spcAft>
                <a:spcPts val="0"/>
              </a:spcAft>
              <a:buNone/>
            </a:pPr>
            <a:r>
              <a:rPr lang="de-DE" sz="1800" dirty="0">
                <a:ln>
                  <a:noFill/>
                </a:ln>
                <a:solidFill>
                  <a:srgbClr val="000000"/>
                </a:solidFill>
                <a:latin typeface="+mn-lt"/>
              </a:rPr>
              <a:t>· Nur bestehende ernannte Support-Kontakte eines Unternehmens können Änderungen an der Liste der vorhandenen Support-Kontakte durchführen lassen. </a:t>
            </a:r>
          </a:p>
          <a:p>
            <a:pPr marL="457200" marR="0" indent="0" algn="l">
              <a:lnSpc>
                <a:spcPct val="119000"/>
              </a:lnSpc>
              <a:spcBef>
                <a:spcPts val="0"/>
              </a:spcBef>
              <a:spcAft>
                <a:spcPts val="0"/>
              </a:spcAft>
              <a:buNone/>
            </a:pPr>
            <a:r>
              <a:rPr lang="de-DE" sz="1800" dirty="0">
                <a:ln>
                  <a:noFill/>
                </a:ln>
                <a:solidFill>
                  <a:srgbClr val="000000"/>
                </a:solidFill>
                <a:latin typeface="+mn-lt"/>
              </a:rPr>
              <a:t>· Kontaktieren Sie die Kundenunterstützung per Telefon oder E-Mail, um Benutzer hinzuzufügen/zu entfernen.</a:t>
            </a:r>
          </a:p>
          <a:p>
            <a:pPr marL="0" marR="0" indent="0" algn="l">
              <a:lnSpc>
                <a:spcPct val="119000"/>
              </a:lnSpc>
              <a:spcBef>
                <a:spcPts val="0"/>
              </a:spcBef>
              <a:spcAft>
                <a:spcPts val="600"/>
              </a:spcAft>
              <a:buNone/>
            </a:pPr>
            <a:r>
              <a:rPr lang="de-DE" sz="1800" dirty="0">
                <a:ln>
                  <a:noFill/>
                </a:ln>
                <a:solidFill>
                  <a:srgbClr val="000000"/>
                </a:solidFill>
                <a:latin typeface="+mn-lt"/>
              </a:rPr>
              <a:t> </a:t>
            </a:r>
          </a:p>
          <a:p>
            <a:endParaRPr lang="en-US" dirty="0">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2823057427"/>
              </p:ext>
            </p:extLst>
          </p:nvPr>
        </p:nvGraphicFramePr>
        <p:xfrm>
          <a:off x="1919785" y="4973993"/>
          <a:ext cx="7842914" cy="1519682"/>
        </p:xfrm>
        <a:graphic>
          <a:graphicData uri="http://schemas.openxmlformats.org/drawingml/2006/table">
            <a:tbl>
              <a:tblPr/>
              <a:tblGrid>
                <a:gridCol w="1052150">
                  <a:extLst>
                    <a:ext uri="{9D8B030D-6E8A-4147-A177-3AD203B41FA5}">
                      <a16:colId xmlns:a16="http://schemas.microsoft.com/office/drawing/2014/main" val="1633265098"/>
                    </a:ext>
                  </a:extLst>
                </a:gridCol>
                <a:gridCol w="1697691">
                  <a:extLst>
                    <a:ext uri="{9D8B030D-6E8A-4147-A177-3AD203B41FA5}">
                      <a16:colId xmlns:a16="http://schemas.microsoft.com/office/drawing/2014/main" val="2403856680"/>
                    </a:ext>
                  </a:extLst>
                </a:gridCol>
                <a:gridCol w="1697691">
                  <a:extLst>
                    <a:ext uri="{9D8B030D-6E8A-4147-A177-3AD203B41FA5}">
                      <a16:colId xmlns:a16="http://schemas.microsoft.com/office/drawing/2014/main" val="1293264714"/>
                    </a:ext>
                  </a:extLst>
                </a:gridCol>
                <a:gridCol w="1697691">
                  <a:extLst>
                    <a:ext uri="{9D8B030D-6E8A-4147-A177-3AD203B41FA5}">
                      <a16:colId xmlns:a16="http://schemas.microsoft.com/office/drawing/2014/main" val="1936531348"/>
                    </a:ext>
                  </a:extLst>
                </a:gridCol>
                <a:gridCol w="1697691">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de-DE" sz="1200" b="1">
                          <a:ln>
                            <a:noFill/>
                          </a:ln>
                          <a:solidFill>
                            <a:srgbClr val="000000"/>
                          </a:solidFill>
                          <a:latin typeface="Adobe Clean" panose="020B0503020404020204" pitchFamily="34" charset="0"/>
                        </a:rPr>
                        <a:t>ADOBE-SUPPORT – UNTERSTÜTZTE BENUTZER</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de-DE" sz="1000">
                          <a:ln>
                            <a:noFill/>
                          </a:ln>
                          <a:solidFill>
                            <a:srgbClr val="000000"/>
                          </a:solidFill>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de-DE" sz="1200">
                          <a:ln>
                            <a:noFill/>
                          </a:ln>
                          <a:solidFill>
                            <a:srgbClr val="000000"/>
                          </a:solidFill>
                          <a:latin typeface="Adobe Clean Light" panose="020B0303020404020204" pitchFamily="34" charset="0"/>
                        </a:rPr>
                        <a:t>Online Support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de-DE" sz="1200">
                          <a:ln>
                            <a:noFill/>
                          </a:ln>
                          <a:solidFill>
                            <a:srgbClr val="000000"/>
                          </a:solidFill>
                          <a:latin typeface="Adobe Clean Light" panose="020B0303020404020204" pitchFamily="34" charset="0"/>
                        </a:rPr>
                        <a:t>Business Support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de-DE" sz="1200">
                          <a:ln>
                            <a:noFill/>
                          </a:ln>
                          <a:solidFill>
                            <a:srgbClr val="000000"/>
                          </a:solidFill>
                          <a:latin typeface="Adobe Clean Light" panose="020B0303020404020204" pitchFamily="34" charset="0"/>
                        </a:rPr>
                        <a:t>Enterprise Support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de-DE" sz="1200">
                          <a:ln>
                            <a:noFill/>
                          </a:ln>
                          <a:solidFill>
                            <a:srgbClr val="000000"/>
                          </a:solidFill>
                          <a:latin typeface="Adobe Clean Light" panose="020B0303020404020204" pitchFamily="34" charset="0"/>
                        </a:rPr>
                        <a:t>Elite Support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de-DE" sz="1100">
                          <a:ln>
                            <a:noFill/>
                          </a:ln>
                          <a:solidFill>
                            <a:srgbClr val="000000"/>
                          </a:solidFill>
                          <a:latin typeface="Adobe Clean Light" panose="020B0303020404020204" pitchFamily="34" charset="0"/>
                        </a:rPr>
                        <a:t>Anzahl der unterstützten Kontakte nach Produkt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de-DE" sz="1800">
                          <a:ln>
                            <a:noFill/>
                          </a:ln>
                          <a:solidFill>
                            <a:srgbClr val="000000"/>
                          </a:solidFill>
                          <a:latin typeface="Adobe Clean Light" panose="020B0303020404020204" pitchFamily="34" charset="0"/>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de-DE" sz="1800">
                          <a:ln>
                            <a:noFill/>
                          </a:ln>
                          <a:solidFill>
                            <a:srgbClr val="000000"/>
                          </a:solidFill>
                          <a:latin typeface="Adobe Clean Light" panose="020B0303020404020204" pitchFamily="34" charset="0"/>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de-DE" sz="1800">
                          <a:ln>
                            <a:noFill/>
                          </a:ln>
                          <a:solidFill>
                            <a:srgbClr val="000000"/>
                          </a:solidFill>
                          <a:latin typeface="Adobe Clean Light" panose="020B0303020404020204" pitchFamily="34" charset="0"/>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de-DE" sz="1800" dirty="0">
                          <a:ln>
                            <a:noFill/>
                          </a:ln>
                          <a:solidFill>
                            <a:srgbClr val="000000"/>
                          </a:solidFill>
                          <a:latin typeface="Adobe Clean Light" panose="020B0303020404020204" pitchFamily="34" charset="0"/>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a:xfrm>
            <a:off x="310896" y="312661"/>
            <a:ext cx="11794668" cy="646189"/>
          </a:xfrm>
        </p:spPr>
        <p:txBody>
          <a:bodyPr/>
          <a:lstStyle/>
          <a:p>
            <a:r>
              <a:rPr lang="de-DE" sz="2600" dirty="0"/>
              <a:t>Regionale Betriebszeiten, Sprachen und Telefonnummern des Adobe-Supports</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Die örtlichen Geschäftszeiten von Adobe richten sich nach der Region der Kundenabrechnung.</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de-DE" sz="1800" b="1">
                <a:ln>
                  <a:noFill/>
                </a:ln>
                <a:solidFill>
                  <a:srgbClr val="000000"/>
                </a:solidFill>
                <a:latin typeface="Adobe Clean" panose="020B0503020404020204" pitchFamily="34" charset="0"/>
              </a:rPr>
              <a:t>Regionale Betriebszeiten und Sprachunterstützung</a:t>
            </a:r>
          </a:p>
          <a:p>
            <a:pPr marL="0" marR="0" indent="0" algn="l">
              <a:lnSpc>
                <a:spcPct val="119000"/>
              </a:lnSpc>
              <a:spcBef>
                <a:spcPts val="0"/>
              </a:spcBef>
              <a:spcAft>
                <a:spcPts val="600"/>
              </a:spcAft>
            </a:pPr>
            <a:r>
              <a:rPr lang="de-DE" sz="1100">
                <a:ln>
                  <a:noFill/>
                </a:ln>
                <a:solidFill>
                  <a:srgbClr val="000000"/>
                </a:solidFill>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de-DE" sz="1000">
                          <a:ln>
                            <a:noFill/>
                          </a:ln>
                          <a:solidFill>
                            <a:srgbClr val="FFFFFF"/>
                          </a:solidFill>
                          <a:latin typeface="Adobe Clean" panose="020B0503020404020204" pitchFamily="34" charset="0"/>
                        </a:rPr>
                        <a:t>Nord- und Südamerika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de-DE" sz="1000">
                          <a:ln>
                            <a:noFill/>
                          </a:ln>
                          <a:solidFill>
                            <a:srgbClr val="FFFFFF"/>
                          </a:solidFill>
                          <a:latin typeface="Adobe Clean" panose="020B0503020404020204" pitchFamily="34" charset="0"/>
                        </a:rPr>
                        <a:t>Europa, Naher Osten und Afrika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de-DE" sz="1000">
                          <a:ln>
                            <a:noFill/>
                          </a:ln>
                          <a:solidFill>
                            <a:srgbClr val="020302"/>
                          </a:solidFill>
                          <a:latin typeface="Adobe Clean" panose="020B0503020404020204" pitchFamily="34" charset="0"/>
                        </a:rPr>
                        <a:t>6:00–17:30 Uhr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de-DE" sz="1000">
                          <a:ln>
                            <a:noFill/>
                          </a:ln>
                          <a:solidFill>
                            <a:srgbClr val="020302"/>
                          </a:solidFill>
                          <a:latin typeface="Adobe Clean" panose="020B0503020404020204" pitchFamily="34" charset="0"/>
                        </a:rPr>
                        <a:t>9:00–17:00 Uhr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3706266576"/>
              </p:ext>
            </p:extLst>
          </p:nvPr>
        </p:nvGraphicFramePr>
        <p:xfrm>
          <a:off x="5272585" y="1540616"/>
          <a:ext cx="6709867" cy="5238234"/>
        </p:xfrm>
        <a:graphic>
          <a:graphicData uri="http://schemas.openxmlformats.org/drawingml/2006/table">
            <a:tbl>
              <a:tblPr/>
              <a:tblGrid>
                <a:gridCol w="837201">
                  <a:extLst>
                    <a:ext uri="{9D8B030D-6E8A-4147-A177-3AD203B41FA5}">
                      <a16:colId xmlns:a16="http://schemas.microsoft.com/office/drawing/2014/main" val="2056419830"/>
                    </a:ext>
                  </a:extLst>
                </a:gridCol>
                <a:gridCol w="1160284">
                  <a:extLst>
                    <a:ext uri="{9D8B030D-6E8A-4147-A177-3AD203B41FA5}">
                      <a16:colId xmlns:a16="http://schemas.microsoft.com/office/drawing/2014/main" val="1161732706"/>
                    </a:ext>
                  </a:extLst>
                </a:gridCol>
                <a:gridCol w="1048326">
                  <a:extLst>
                    <a:ext uri="{9D8B030D-6E8A-4147-A177-3AD203B41FA5}">
                      <a16:colId xmlns:a16="http://schemas.microsoft.com/office/drawing/2014/main" val="505471020"/>
                    </a:ext>
                  </a:extLst>
                </a:gridCol>
                <a:gridCol w="1078860">
                  <a:extLst>
                    <a:ext uri="{9D8B030D-6E8A-4147-A177-3AD203B41FA5}">
                      <a16:colId xmlns:a16="http://schemas.microsoft.com/office/drawing/2014/main" val="3890370350"/>
                    </a:ext>
                  </a:extLst>
                </a:gridCol>
                <a:gridCol w="1170462">
                  <a:extLst>
                    <a:ext uri="{9D8B030D-6E8A-4147-A177-3AD203B41FA5}">
                      <a16:colId xmlns:a16="http://schemas.microsoft.com/office/drawing/2014/main" val="1872061948"/>
                    </a:ext>
                  </a:extLst>
                </a:gridCol>
                <a:gridCol w="1414734">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de-DE" sz="1050" b="1">
                          <a:ln>
                            <a:noFill/>
                          </a:ln>
                          <a:solidFill>
                            <a:schemeClr val="bg1"/>
                          </a:solidFill>
                          <a:latin typeface="Calibri" panose="020F0502020204030204" pitchFamily="34" charset="0"/>
                        </a:rPr>
                        <a:t>Nord- und Südamerika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de-DE" sz="1050" b="1">
                          <a:ln>
                            <a:noFill/>
                          </a:ln>
                          <a:solidFill>
                            <a:schemeClr val="bg1"/>
                          </a:solidFill>
                          <a:latin typeface="Calibri" panose="020F0502020204030204" pitchFamily="34" charset="0"/>
                        </a:rPr>
                        <a:t>EMEA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de-DE" sz="1050" b="1">
                          <a:ln>
                            <a:noFill/>
                          </a:ln>
                          <a:solidFill>
                            <a:schemeClr val="bg1"/>
                          </a:solidFill>
                          <a:latin typeface="Calibri" panose="020F0502020204030204" pitchFamily="34" charset="0"/>
                        </a:rPr>
                        <a:t>APAC</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USA</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Dänemark</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Australien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Kanada</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Frankreich</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Chinesisches Festland</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(+86) 108 004 400 548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Deutschland</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Sonderverwaltungsregion Hongkong</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Italien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Indien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Schweden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Malaysia </a:t>
                      </a:r>
                      <a:r>
                        <a:rPr lang="de-DE" sz="900" dirty="0">
                          <a:ln>
                            <a:noFill/>
                          </a:ln>
                          <a:solidFill>
                            <a:srgbClr val="333333"/>
                          </a:solidFill>
                          <a:latin typeface="Calibri" panose="020F0502020204030204" pitchFamily="34" charset="0"/>
                        </a:rPr>
                        <a:t>(gebührenpflichtig)</a:t>
                      </a:r>
                      <a:endParaRPr lang="de-DE" sz="1050" dirty="0">
                        <a:ln>
                          <a:noFill/>
                        </a:ln>
                        <a:solidFill>
                          <a:srgbClr val="333333"/>
                        </a:solidFill>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Vereinigtes Königreich</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Neuseeland </a:t>
                      </a:r>
                      <a:r>
                        <a:rPr lang="de-DE" sz="900" dirty="0">
                          <a:ln>
                            <a:noFill/>
                          </a:ln>
                          <a:solidFill>
                            <a:srgbClr val="333333"/>
                          </a:solidFill>
                          <a:latin typeface="Calibri" panose="020F0502020204030204" pitchFamily="34" charset="0"/>
                        </a:rPr>
                        <a:t>(gebührenpflichtig)</a:t>
                      </a:r>
                      <a:endParaRPr lang="de-DE" sz="1050" dirty="0">
                        <a:ln>
                          <a:noFill/>
                        </a:ln>
                        <a:solidFill>
                          <a:srgbClr val="333333"/>
                        </a:solidFill>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Philippinen </a:t>
                      </a:r>
                      <a:r>
                        <a:rPr lang="de-DE" sz="900" dirty="0">
                          <a:ln>
                            <a:noFill/>
                          </a:ln>
                          <a:solidFill>
                            <a:srgbClr val="333333"/>
                          </a:solidFill>
                          <a:latin typeface="Calibri" panose="020F0502020204030204" pitchFamily="34" charset="0"/>
                        </a:rPr>
                        <a:t>(gebührenpflichtig)</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Singapur</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(+65) 1 800 818 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Südkorea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a:ln>
                            <a:noFill/>
                          </a:ln>
                          <a:solidFill>
                            <a:srgbClr val="333333"/>
                          </a:solidFill>
                          <a:latin typeface="Calibri" panose="020F0502020204030204" pitchFamily="34" charset="0"/>
                        </a:rPr>
                        <a:t>Taiwan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de-DE" sz="1050" dirty="0">
                          <a:ln>
                            <a:noFill/>
                          </a:ln>
                          <a:solidFill>
                            <a:srgbClr val="333333"/>
                          </a:solidFill>
                          <a:latin typeface="Calibri" panose="020F0502020204030204" pitchFamily="34" charset="0"/>
                        </a:rPr>
                        <a:t>(+886) 0 800 066 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de-DE" sz="1000">
                          <a:ln>
                            <a:noFill/>
                          </a:ln>
                          <a:solidFill>
                            <a:srgbClr val="FFFFFF"/>
                          </a:solidFill>
                          <a:latin typeface="Adobe Clean" panose="020B0503020404020204" pitchFamily="34" charset="0"/>
                        </a:rPr>
                        <a:t>Asien-Pazifik</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de-DE" sz="1000">
                          <a:ln>
                            <a:noFill/>
                          </a:ln>
                          <a:solidFill>
                            <a:srgbClr val="FFFFFF"/>
                          </a:solidFill>
                          <a:latin typeface="Adobe Clean" panose="020B0503020404020204" pitchFamily="34" charset="0"/>
                        </a:rPr>
                        <a:t>Japan*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de-DE" sz="1000">
                          <a:ln>
                            <a:noFill/>
                          </a:ln>
                          <a:solidFill>
                            <a:srgbClr val="020302"/>
                          </a:solidFill>
                          <a:latin typeface="Adobe Clean" panose="020B0503020404020204" pitchFamily="34" charset="0"/>
                        </a:rPr>
                        <a:t>9:00–17:00 Uhr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de-DE" sz="1000">
                          <a:ln>
                            <a:noFill/>
                          </a:ln>
                          <a:solidFill>
                            <a:srgbClr val="020302"/>
                          </a:solidFill>
                          <a:latin typeface="Adobe Clean" panose="020B0503020404020204" pitchFamily="34" charset="0"/>
                        </a:rPr>
                        <a:t>9 bis 17:30 Uhr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4947070"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de-DE" sz="1050" i="1" dirty="0">
                <a:ln>
                  <a:noFill/>
                </a:ln>
                <a:solidFill>
                  <a:srgbClr val="000000"/>
                </a:solidFill>
              </a:rPr>
              <a:t>Ausnahmen:</a:t>
            </a:r>
          </a:p>
          <a:p>
            <a:pPr marL="0" marR="0" indent="0" algn="l">
              <a:lnSpc>
                <a:spcPct val="119000"/>
              </a:lnSpc>
              <a:spcBef>
                <a:spcPts val="0"/>
              </a:spcBef>
              <a:spcAft>
                <a:spcPts val="300"/>
              </a:spcAft>
            </a:pPr>
            <a:r>
              <a:rPr lang="de-DE" sz="1050" i="1" dirty="0">
                <a:ln>
                  <a:noFill/>
                </a:ln>
                <a:solidFill>
                  <a:srgbClr val="000000"/>
                </a:solidFill>
              </a:rPr>
              <a:t>*Sprachunterstützung ist nur auf Englisch und Japanisch verfügbar.</a:t>
            </a:r>
          </a:p>
          <a:p>
            <a:pPr marL="0" marR="0" indent="0" algn="l">
              <a:lnSpc>
                <a:spcPct val="119000"/>
              </a:lnSpc>
              <a:spcBef>
                <a:spcPts val="0"/>
              </a:spcBef>
              <a:spcAft>
                <a:spcPts val="300"/>
              </a:spcAft>
            </a:pPr>
            <a:r>
              <a:rPr lang="de-DE" sz="1050" i="1" dirty="0">
                <a:ln>
                  <a:noFill/>
                </a:ln>
                <a:solidFill>
                  <a:srgbClr val="000000"/>
                </a:solidFill>
              </a:rPr>
              <a:t>Adobe Commerce bietet keine Sprachunterstützung für Japanisch.</a:t>
            </a:r>
          </a:p>
          <a:p>
            <a:pPr marL="0" marR="0" indent="0" algn="l">
              <a:lnSpc>
                <a:spcPct val="119000"/>
              </a:lnSpc>
              <a:spcBef>
                <a:spcPts val="0"/>
              </a:spcBef>
              <a:spcAft>
                <a:spcPts val="300"/>
              </a:spcAft>
            </a:pPr>
            <a:r>
              <a:rPr lang="de-DE" sz="1050" i="1" dirty="0">
                <a:ln>
                  <a:noFill/>
                </a:ln>
                <a:solidFill>
                  <a:srgbClr val="000000"/>
                </a:solidFill>
              </a:rPr>
              <a:t>(Japan) Fälle der Kategorien P2, P3 und P4 sind auf Geschäftszeiten beschränkt.</a:t>
            </a: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00245"/>
            <a:ext cx="5117853" cy="65383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de-DE" sz="1050" i="1" dirty="0">
                <a:ln>
                  <a:noFill/>
                </a:ln>
                <a:solidFill>
                  <a:srgbClr val="000000"/>
                </a:solidFill>
              </a:rPr>
              <a:t>Wenn für Ihr Land keine eigene Telefonnummer für die Kundenunterstützung aufgeführt ist, </a:t>
            </a:r>
            <a:br>
              <a:rPr lang="de-DE" sz="1050" i="1" dirty="0">
                <a:ln>
                  <a:noFill/>
                </a:ln>
                <a:solidFill>
                  <a:srgbClr val="000000"/>
                </a:solidFill>
              </a:rPr>
            </a:br>
            <a:r>
              <a:rPr lang="de-DE" sz="1050" i="1" dirty="0">
                <a:ln>
                  <a:noFill/>
                </a:ln>
                <a:solidFill>
                  <a:srgbClr val="000000"/>
                </a:solidFill>
              </a:rPr>
              <a:t>verwenden Sie bitte </a:t>
            </a:r>
            <a:r>
              <a:rPr lang="de-DE" sz="1050" b="1" i="1" dirty="0">
                <a:ln>
                  <a:noFill/>
                </a:ln>
                <a:solidFill>
                  <a:srgbClr val="000000"/>
                </a:solidFill>
              </a:rPr>
              <a:t>+1 800 497 0335</a:t>
            </a:r>
            <a:r>
              <a:rPr lang="de-DE" sz="1050" i="1" dirty="0">
                <a:ln>
                  <a:noFill/>
                </a:ln>
                <a:solidFill>
                  <a:srgbClr val="000000"/>
                </a:solidFill>
              </a:rPr>
              <a:t>. Bitte beachten Sie, dass dies eine Nummer in den USA ist, </a:t>
            </a:r>
            <a:br>
              <a:rPr lang="de-DE" sz="1050" i="1" dirty="0">
                <a:ln>
                  <a:noFill/>
                </a:ln>
                <a:solidFill>
                  <a:srgbClr val="000000"/>
                </a:solidFill>
              </a:rPr>
            </a:br>
            <a:r>
              <a:rPr lang="de-DE" sz="1050" i="1" dirty="0">
                <a:ln>
                  <a:noFill/>
                </a:ln>
                <a:solidFill>
                  <a:srgbClr val="000000"/>
                </a:solidFill>
              </a:rPr>
              <a:t>sodass in Ihrem Land möglicherweise Gebühren anfallen.</a:t>
            </a:r>
            <a:r>
              <a:rPr lang="de-DE" sz="1050" i="1" dirty="0">
                <a:solidFill>
                  <a:srgbClr val="000000"/>
                </a:solidFill>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3000008993"/>
              </p:ext>
            </p:extLst>
          </p:nvPr>
        </p:nvGraphicFramePr>
        <p:xfrm>
          <a:off x="76653" y="4637677"/>
          <a:ext cx="5043988" cy="155448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de-DE" sz="1050">
                          <a:latin typeface="Calibri"/>
                        </a:rPr>
                        <a:t>Telefon-Support für Marketo Engage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de-DE" sz="1050" b="1" dirty="0">
                          <a:latin typeface="Calibri"/>
                        </a:rPr>
                        <a:t>Nord- und Südamerika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de-DE" sz="1050" b="1" i="0" u="none" strike="noStrike" noProof="0" dirty="0">
                          <a:latin typeface="Calibri"/>
                        </a:rPr>
                        <a:t>Europa, Naher Osten und Afrika</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de-DE" sz="1050" b="1" i="0" u="none" strike="noStrike" noProof="0">
                          <a:latin typeface="Calibri"/>
                        </a:rPr>
                        <a:t>APAC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de-DE" sz="1050" b="1" i="0" u="none" strike="noStrike" noProof="0">
                          <a:latin typeface="Calibri"/>
                        </a:rPr>
                        <a:t>Japan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de-DE" sz="1050" b="0" i="0" u="none" strike="noStrike" noProof="0" dirty="0">
                          <a:latin typeface="Calibri"/>
                        </a:rPr>
                        <a:t>Gebührenfrei: </a:t>
                      </a:r>
                      <a:br>
                        <a:rPr lang="de-DE" sz="1050" b="0" i="0" u="none" strike="noStrike" noProof="0" dirty="0">
                          <a:latin typeface="Calibri"/>
                        </a:rPr>
                      </a:br>
                      <a:r>
                        <a:rPr lang="de-DE" sz="1050" b="0" i="0" u="none" strike="noStrike" noProof="0" dirty="0">
                          <a:latin typeface="Calibri"/>
                        </a:rPr>
                        <a:t>+1 877 270 6586</a:t>
                      </a:r>
                      <a:r>
                        <a:rPr lang="de-DE" sz="1050" b="1" i="0" u="none" strike="noStrike" noProof="0" dirty="0">
                          <a:latin typeface="Calibri"/>
                        </a:rPr>
                        <a:t> </a:t>
                      </a:r>
                    </a:p>
                    <a:p>
                      <a:pPr lvl="0" algn="l" rtl="0">
                        <a:buNone/>
                      </a:pPr>
                      <a:endParaRPr lang="en-US" sz="1050" b="1" i="0" u="none" strike="noStrike" noProof="0" dirty="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de-DE" sz="1050" b="0" i="0" u="none" strike="noStrike" noProof="0" dirty="0">
                          <a:latin typeface="Calibri"/>
                        </a:rPr>
                        <a:t>Vereinigtes Königreich: </a:t>
                      </a:r>
                      <a:br>
                        <a:rPr lang="de-DE" sz="1050" b="0" i="0" u="none" strike="noStrike" noProof="0" dirty="0">
                          <a:latin typeface="Calibri"/>
                        </a:rPr>
                      </a:br>
                      <a:r>
                        <a:rPr lang="de-DE" sz="1050" b="0" i="0" u="none" strike="noStrike" noProof="0" dirty="0">
                          <a:latin typeface="Calibri"/>
                        </a:rPr>
                        <a:t>0800 151 3030 </a:t>
                      </a:r>
                    </a:p>
                    <a:p>
                      <a:pPr lvl="0">
                        <a:buNone/>
                      </a:pPr>
                      <a:r>
                        <a:rPr lang="de-DE" sz="1050" b="0" i="0" u="none" strike="noStrike" noProof="0" dirty="0">
                          <a:latin typeface="Calibri"/>
                        </a:rPr>
                        <a:t>EU: </a:t>
                      </a:r>
                      <a:br>
                        <a:rPr lang="de-DE" sz="1050" b="0" i="0" u="none" strike="noStrike" noProof="0" dirty="0">
                          <a:latin typeface="Calibri"/>
                        </a:rPr>
                      </a:br>
                      <a:r>
                        <a:rPr lang="de-DE" sz="1050" b="0" i="0" u="none" strike="noStrike" noProof="0" dirty="0">
                          <a:latin typeface="Calibri"/>
                        </a:rPr>
                        <a:t>+353 1 242 3030 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de-DE" sz="1050" b="0" i="0" u="none" strike="noStrike" noProof="0" dirty="0">
                          <a:latin typeface="Calibri"/>
                        </a:rPr>
                        <a:t>AUS: </a:t>
                      </a:r>
                      <a:br>
                        <a:rPr lang="de-DE" sz="1050" b="0" i="0" u="none" strike="noStrike" noProof="0" dirty="0">
                          <a:latin typeface="Calibri"/>
                        </a:rPr>
                      </a:br>
                      <a:r>
                        <a:rPr lang="de-DE" sz="1050" b="0" i="0" u="none" strike="noStrike" noProof="0" dirty="0">
                          <a:latin typeface="Calibri"/>
                        </a:rPr>
                        <a:t>+61 2 8031 8188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de-DE" sz="1050" b="0" i="0" u="none" strike="noStrike" noProof="0" dirty="0">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de-DE"/>
              <a:t>Definition der Prioritäten für den Adobe-Support</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1109535"/>
          </a:xfrm>
          <a:prstGeom prst="rect">
            <a:avLst/>
          </a:prstGeom>
          <a:noFill/>
        </p:spPr>
        <p:txBody>
          <a:bodyPr wrap="square">
            <a:spAutoFit/>
          </a:bodyPr>
          <a:lstStyle/>
          <a:p>
            <a:pPr marL="76200" marR="0" indent="0" algn="l">
              <a:lnSpc>
                <a:spcPct val="119000"/>
              </a:lnSpc>
              <a:spcBef>
                <a:spcPts val="0"/>
              </a:spcBef>
              <a:spcAft>
                <a:spcPts val="600"/>
              </a:spcAft>
            </a:pPr>
            <a:r>
              <a:rPr lang="de-DE" sz="1400" dirty="0">
                <a:ln>
                  <a:noFill/>
                </a:ln>
                <a:solidFill>
                  <a:srgbClr val="000000"/>
                </a:solidFill>
              </a:rPr>
              <a:t>Unsere Reaktionszeiten und Maßnahmen richten sich nach der Beurteilung der von Ihrem Unternehmen gemeldeten Auswirkungen eines Problems. </a:t>
            </a:r>
            <a:br>
              <a:rPr lang="de-DE" sz="1400" dirty="0">
                <a:ln>
                  <a:noFill/>
                </a:ln>
                <a:solidFill>
                  <a:srgbClr val="000000"/>
                </a:solidFill>
              </a:rPr>
            </a:br>
            <a:r>
              <a:rPr lang="de-DE" sz="1400" dirty="0">
                <a:ln>
                  <a:noFill/>
                </a:ln>
                <a:solidFill>
                  <a:srgbClr val="000000"/>
                </a:solidFill>
              </a:rPr>
              <a:t>Je schwerwiegender die Auswirkungen auf Ihr Unternehmen sind, desto höher ist die von uns zugewiesene Priorität. Anhand der folgenden Richtlinien </a:t>
            </a:r>
            <a:br>
              <a:rPr lang="de-DE" sz="1400" dirty="0">
                <a:ln>
                  <a:noFill/>
                </a:ln>
                <a:solidFill>
                  <a:srgbClr val="000000"/>
                </a:solidFill>
              </a:rPr>
            </a:br>
            <a:r>
              <a:rPr lang="de-DE" sz="1400" dirty="0">
                <a:ln>
                  <a:noFill/>
                </a:ln>
                <a:solidFill>
                  <a:srgbClr val="000000"/>
                </a:solidFill>
              </a:rPr>
              <a:t>können Sie die korrekte Prioritätsstufe bestimmen. </a:t>
            </a:r>
          </a:p>
          <a:p>
            <a:pPr marL="0" marR="0" indent="0" algn="l">
              <a:lnSpc>
                <a:spcPct val="119000"/>
              </a:lnSpc>
              <a:spcBef>
                <a:spcPts val="0"/>
              </a:spcBef>
              <a:spcAft>
                <a:spcPts val="600"/>
              </a:spcAft>
            </a:pPr>
            <a:r>
              <a:rPr lang="de-DE" sz="1000" dirty="0">
                <a:ln>
                  <a:noFill/>
                </a:ln>
                <a:solidFill>
                  <a:srgbClr val="000000"/>
                </a:solidFill>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752318"/>
            <a:ext cx="6563026" cy="665310"/>
          </a:xfrm>
          <a:prstGeom prst="rect">
            <a:avLst/>
          </a:prstGeom>
          <a:noFill/>
        </p:spPr>
        <p:txBody>
          <a:bodyPr wrap="square">
            <a:spAutoFit/>
          </a:bodyPr>
          <a:lstStyle/>
          <a:p>
            <a:pPr marL="0" marR="0" indent="0" algn="l">
              <a:lnSpc>
                <a:spcPct val="119000"/>
              </a:lnSpc>
              <a:spcBef>
                <a:spcPts val="0"/>
              </a:spcBef>
              <a:spcAft>
                <a:spcPts val="600"/>
              </a:spcAft>
            </a:pPr>
            <a:r>
              <a:rPr lang="de-DE" sz="1400" b="1" dirty="0">
                <a:ln>
                  <a:noFill/>
                </a:ln>
                <a:solidFill>
                  <a:srgbClr val="000000"/>
                </a:solidFill>
                <a:latin typeface="+mj-lt"/>
              </a:rPr>
              <a:t>Service-Level-Ziele: Erste Reaktion und Definitionen der Prioritäten</a:t>
            </a:r>
          </a:p>
          <a:p>
            <a:pPr marL="0" marR="0" indent="0" algn="l">
              <a:lnSpc>
                <a:spcPct val="119000"/>
              </a:lnSpc>
              <a:spcBef>
                <a:spcPts val="0"/>
              </a:spcBef>
              <a:spcAft>
                <a:spcPts val="600"/>
              </a:spcAft>
            </a:pPr>
            <a:r>
              <a:rPr lang="de-DE" sz="1400" dirty="0">
                <a:ln>
                  <a:noFill/>
                </a:ln>
                <a:solidFill>
                  <a:srgbClr val="000000"/>
                </a:solidFill>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2901451650"/>
              </p:ext>
            </p:extLst>
          </p:nvPr>
        </p:nvGraphicFramePr>
        <p:xfrm>
          <a:off x="336083" y="2180665"/>
          <a:ext cx="11370859" cy="3827022"/>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de-DE" sz="1200" b="1">
                          <a:ln>
                            <a:noFill/>
                          </a:ln>
                          <a:solidFill>
                            <a:srgbClr val="020302"/>
                          </a:solidFill>
                          <a:latin typeface="Adobe Clean" panose="020B0503020404020204" pitchFamily="34" charset="0"/>
                        </a:rPr>
                        <a:t>Priorität</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de-DE" sz="1200" b="1">
                          <a:ln>
                            <a:noFill/>
                          </a:ln>
                          <a:solidFill>
                            <a:srgbClr val="020302"/>
                          </a:solidFill>
                          <a:latin typeface="Adobe Clean" panose="020B0503020404020204" pitchFamily="34" charset="0"/>
                        </a:rPr>
                        <a:t>Definitionen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de-DE" sz="1000">
                          <a:ln>
                            <a:noFill/>
                          </a:ln>
                          <a:solidFill>
                            <a:srgbClr val="020302"/>
                          </a:solidFill>
                          <a:latin typeface="Adobe Clean" panose="020B0503020404020204" pitchFamily="34" charset="0"/>
                        </a:rPr>
                        <a:t>Online</a:t>
                      </a:r>
                    </a:p>
                    <a:p>
                      <a:pPr marL="133350" marR="0" indent="0" algn="l" rtl="0">
                        <a:lnSpc>
                          <a:spcPct val="119000"/>
                        </a:lnSpc>
                        <a:spcBef>
                          <a:spcPts val="0"/>
                        </a:spcBef>
                        <a:spcAft>
                          <a:spcPts val="0"/>
                        </a:spcAft>
                      </a:pPr>
                      <a:r>
                        <a:rPr lang="de-DE" sz="1000">
                          <a:ln>
                            <a:noFill/>
                          </a:ln>
                          <a:solidFill>
                            <a:srgbClr val="020302"/>
                          </a:solidFill>
                          <a:latin typeface="Adobe Clean" panose="020B0503020404020204" pitchFamily="34" charset="0"/>
                        </a:rPr>
                        <a:t>Support</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de-DE" sz="1000">
                          <a:ln>
                            <a:noFill/>
                          </a:ln>
                          <a:solidFill>
                            <a:srgbClr val="FFFFFF"/>
                          </a:solidFill>
                          <a:latin typeface="Adobe Clean" panose="020B0503020404020204" pitchFamily="34" charset="0"/>
                        </a:rPr>
                        <a:t>Business </a:t>
                      </a:r>
                    </a:p>
                    <a:p>
                      <a:pPr marL="90805" marR="0" indent="0" algn="l" rtl="0">
                        <a:lnSpc>
                          <a:spcPct val="119000"/>
                        </a:lnSpc>
                        <a:spcBef>
                          <a:spcPts val="0"/>
                        </a:spcBef>
                        <a:spcAft>
                          <a:spcPts val="0"/>
                        </a:spcAft>
                      </a:pPr>
                      <a:r>
                        <a:rPr lang="de-DE" sz="1000">
                          <a:ln>
                            <a:noFill/>
                          </a:ln>
                          <a:solidFill>
                            <a:srgbClr val="FFFFFF"/>
                          </a:solidFill>
                          <a:latin typeface="Adobe Clean" panose="020B0503020404020204" pitchFamily="34" charset="0"/>
                        </a:rPr>
                        <a:t>Support</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de-DE" sz="1000">
                          <a:ln>
                            <a:noFill/>
                          </a:ln>
                          <a:solidFill>
                            <a:srgbClr val="FFFFFF"/>
                          </a:solidFill>
                          <a:latin typeface="Adobe Clean" panose="020B0503020404020204" pitchFamily="34" charset="0"/>
                        </a:rPr>
                        <a:t>Enterprise </a:t>
                      </a:r>
                    </a:p>
                    <a:p>
                      <a:pPr marL="56502" marR="0" indent="0" algn="l" rtl="0">
                        <a:lnSpc>
                          <a:spcPct val="119000"/>
                        </a:lnSpc>
                        <a:spcBef>
                          <a:spcPts val="0"/>
                        </a:spcBef>
                        <a:spcAft>
                          <a:spcPts val="0"/>
                        </a:spcAft>
                      </a:pPr>
                      <a:r>
                        <a:rPr lang="de-DE" sz="1000">
                          <a:ln>
                            <a:noFill/>
                          </a:ln>
                          <a:solidFill>
                            <a:srgbClr val="FFFFFF"/>
                          </a:solidFill>
                          <a:latin typeface="Adobe Clean" panose="020B0503020404020204" pitchFamily="34" charset="0"/>
                        </a:rPr>
                        <a:t>Support</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de-DE" sz="1000">
                          <a:ln>
                            <a:noFill/>
                          </a:ln>
                          <a:solidFill>
                            <a:srgbClr val="FFFFFF"/>
                          </a:solidFill>
                          <a:latin typeface="Adobe Clean" panose="020B0503020404020204" pitchFamily="34" charset="0"/>
                        </a:rPr>
                        <a:t>Elite </a:t>
                      </a:r>
                    </a:p>
                    <a:p>
                      <a:pPr marL="186055" marR="0" indent="0" algn="l" rtl="0">
                        <a:lnSpc>
                          <a:spcPct val="119000"/>
                        </a:lnSpc>
                        <a:spcBef>
                          <a:spcPts val="0"/>
                        </a:spcBef>
                        <a:spcAft>
                          <a:spcPts val="0"/>
                        </a:spcAft>
                      </a:pPr>
                      <a:r>
                        <a:rPr lang="de-DE" sz="1000">
                          <a:ln>
                            <a:noFill/>
                          </a:ln>
                          <a:solidFill>
                            <a:srgbClr val="FFFFFF"/>
                          </a:solidFill>
                          <a:latin typeface="Adobe Clean" panose="020B0503020404020204" pitchFamily="34" charset="0"/>
                        </a:rPr>
                        <a:t>Support</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de-DE" sz="1100" b="1">
                          <a:ln>
                            <a:noFill/>
                          </a:ln>
                          <a:solidFill>
                            <a:srgbClr val="000000"/>
                          </a:solidFill>
                          <a:latin typeface="Adobe Clean" panose="020B0503020404020204" pitchFamily="34" charset="0"/>
                        </a:rPr>
                        <a:t>PRIORITÄT 1</a:t>
                      </a:r>
                      <a:br>
                        <a:rPr lang="de-DE" sz="1100">
                          <a:ln>
                            <a:noFill/>
                          </a:ln>
                          <a:solidFill>
                            <a:srgbClr val="000000"/>
                          </a:solidFill>
                          <a:latin typeface="Adobe Clean" panose="020B0503020404020204" pitchFamily="34" charset="0"/>
                        </a:rPr>
                      </a:br>
                      <a:endParaRPr lang="de-DE"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de-DE" sz="1200" dirty="0">
                          <a:ln>
                            <a:noFill/>
                          </a:ln>
                          <a:solidFill>
                            <a:srgbClr val="000000"/>
                          </a:solidFill>
                          <a:latin typeface="Adobe Clean Light" panose="020B0303020404020204" pitchFamily="34" charset="0"/>
                        </a:rPr>
                        <a:t>Die Produktionsfunktionen im Unternehmen des Kunden sind ausgefallen</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 oder weisen einen erheblichen Datenverlust oder eine Beeinträchtigung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des Service auf und ein sofortiges Eingreifen ist nötig, um Funktionalität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und Nutzbarkeit wiederherzustellen. </a:t>
                      </a:r>
                    </a:p>
                  </a:txBody>
                  <a:tcPr marL="0" marR="0" marT="36000" marB="3600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de-DE" sz="1000" kern="1200" dirty="0">
                          <a:ln>
                            <a:noFill/>
                          </a:ln>
                          <a:solidFill>
                            <a:srgbClr val="020302"/>
                          </a:solidFill>
                          <a:latin typeface="Adobe Clean" panose="020B0503020404020204" pitchFamily="34" charset="0"/>
                          <a:ea typeface="+mn-ea"/>
                          <a:cs typeface="+mn-cs"/>
                        </a:rPr>
                        <a:t>24x7 / </a:t>
                      </a:r>
                    </a:p>
                    <a:p>
                      <a:pPr marL="0" marR="264160" indent="115570" algn="ctr" defTabSz="914400" rtl="0" eaLnBrk="1" latinLnBrk="0" hangingPunct="1">
                        <a:lnSpc>
                          <a:spcPct val="100000"/>
                        </a:lnSpc>
                        <a:spcBef>
                          <a:spcPts val="0"/>
                        </a:spcBef>
                        <a:spcAft>
                          <a:spcPts val="0"/>
                        </a:spcAft>
                      </a:pPr>
                      <a:r>
                        <a:rPr lang="de-DE" sz="1000" kern="1200" dirty="0">
                          <a:ln>
                            <a:noFill/>
                          </a:ln>
                          <a:solidFill>
                            <a:srgbClr val="020302"/>
                          </a:solidFill>
                          <a:latin typeface="Adobe Clean" panose="020B0503020404020204" pitchFamily="34" charset="0"/>
                          <a:ea typeface="+mn-ea"/>
                          <a:cs typeface="+mn-cs"/>
                        </a:rPr>
                        <a:t> 1 Stunde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de-DE" sz="1000" kern="1200" dirty="0">
                          <a:ln>
                            <a:noFill/>
                          </a:ln>
                          <a:solidFill>
                            <a:srgbClr val="020302"/>
                          </a:solidFill>
                          <a:latin typeface="Adobe Clean" panose="020B0503020404020204" pitchFamily="34" charset="0"/>
                          <a:ea typeface="+mn-ea"/>
                          <a:cs typeface="+mn-cs"/>
                        </a:rPr>
                        <a:t>24x7 / </a:t>
                      </a:r>
                    </a:p>
                    <a:p>
                      <a:pPr marL="0" marR="264160" indent="115570" algn="ctr" defTabSz="914400" rtl="0" eaLnBrk="1" latinLnBrk="0" hangingPunct="1">
                        <a:lnSpc>
                          <a:spcPct val="100000"/>
                        </a:lnSpc>
                        <a:spcBef>
                          <a:spcPts val="0"/>
                        </a:spcBef>
                        <a:spcAft>
                          <a:spcPts val="0"/>
                        </a:spcAft>
                      </a:pPr>
                      <a:r>
                        <a:rPr lang="de-DE" sz="1000" kern="1200" dirty="0">
                          <a:ln>
                            <a:noFill/>
                          </a:ln>
                          <a:solidFill>
                            <a:srgbClr val="020302"/>
                          </a:solidFill>
                          <a:latin typeface="Adobe Clean" panose="020B0503020404020204" pitchFamily="34" charset="0"/>
                          <a:ea typeface="+mn-ea"/>
                          <a:cs typeface="+mn-cs"/>
                        </a:rPr>
                        <a:t> 1 Stunde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24x7 / </a:t>
                      </a:r>
                    </a:p>
                    <a:p>
                      <a:pPr marL="0" marR="264160" indent="11557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30 Minuten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de-DE" sz="1000">
                          <a:ln>
                            <a:noFill/>
                          </a:ln>
                          <a:solidFill>
                            <a:srgbClr val="020302"/>
                          </a:solidFill>
                          <a:latin typeface="Adobe Clean" panose="020B0503020404020204" pitchFamily="34" charset="0"/>
                        </a:rPr>
                        <a:t>24x7 / </a:t>
                      </a:r>
                    </a:p>
                    <a:p>
                      <a:pPr marL="0" marR="276860" indent="103492" algn="ctr" rtl="0">
                        <a:lnSpc>
                          <a:spcPct val="100000"/>
                        </a:lnSpc>
                        <a:spcBef>
                          <a:spcPts val="0"/>
                        </a:spcBef>
                        <a:spcAft>
                          <a:spcPts val="0"/>
                        </a:spcAft>
                      </a:pPr>
                      <a:r>
                        <a:rPr lang="de-DE" sz="1000">
                          <a:ln>
                            <a:noFill/>
                          </a:ln>
                          <a:solidFill>
                            <a:srgbClr val="020302"/>
                          </a:solidFill>
                          <a:latin typeface="Adobe Clean" panose="020B0503020404020204" pitchFamily="34" charset="0"/>
                        </a:rPr>
                        <a:t>15 Minuten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de-DE" sz="1100" b="1">
                          <a:ln>
                            <a:noFill/>
                          </a:ln>
                          <a:solidFill>
                            <a:srgbClr val="000000"/>
                          </a:solidFill>
                          <a:latin typeface="Adobe Clean" panose="020B0503020404020204" pitchFamily="34" charset="0"/>
                        </a:rPr>
                        <a:t>PRIORITÄT 2</a:t>
                      </a:r>
                      <a:br>
                        <a:rPr lang="de-DE" sz="1100">
                          <a:ln>
                            <a:noFill/>
                          </a:ln>
                          <a:solidFill>
                            <a:srgbClr val="000000"/>
                          </a:solidFill>
                          <a:latin typeface="Adobe Clean" panose="020B0503020404020204" pitchFamily="34" charset="0"/>
                        </a:rPr>
                      </a:br>
                      <a:endParaRPr lang="de-DE"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de-DE" sz="1200" dirty="0">
                          <a:ln>
                            <a:noFill/>
                          </a:ln>
                          <a:solidFill>
                            <a:srgbClr val="000000"/>
                          </a:solidFill>
                          <a:latin typeface="Adobe Clean Light" panose="020B0303020404020204" pitchFamily="34" charset="0"/>
                        </a:rPr>
                        <a:t>Die Unternehmensfunktionen des Kunden weisen eine erhebliche Beeinträchtigung des Service oder möglichen Datenverlust auf oder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eine zentrale Funktion ist betroffen.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Geschäftszeiten /   </a:t>
                      </a:r>
                    </a:p>
                    <a:p>
                      <a:pPr marL="0" marR="18923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4 Stunden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Geschäftszeiten / </a:t>
                      </a:r>
                    </a:p>
                    <a:p>
                      <a:pPr marL="0" marR="189230"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2 Stunden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24x5 / </a:t>
                      </a:r>
                    </a:p>
                    <a:p>
                      <a:pPr marL="0" marR="32893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1 Stunde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24x5 / </a:t>
                      </a:r>
                    </a:p>
                    <a:p>
                      <a:pPr marL="0" marR="26479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30 Minuten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de-DE" sz="1100" b="1">
                          <a:ln>
                            <a:noFill/>
                          </a:ln>
                          <a:solidFill>
                            <a:srgbClr val="000000"/>
                          </a:solidFill>
                          <a:latin typeface="Adobe Clean" panose="020B0503020404020204" pitchFamily="34" charset="0"/>
                        </a:rPr>
                        <a:t>PRIORITÄT 3</a:t>
                      </a:r>
                      <a:br>
                        <a:rPr lang="de-DE" sz="1100">
                          <a:ln>
                            <a:noFill/>
                          </a:ln>
                          <a:solidFill>
                            <a:srgbClr val="000000"/>
                          </a:solidFill>
                          <a:latin typeface="Adobe Clean" panose="020B0503020404020204" pitchFamily="34" charset="0"/>
                        </a:rPr>
                      </a:br>
                      <a:endParaRPr lang="de-DE"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de-DE" sz="1200" dirty="0">
                          <a:ln>
                            <a:noFill/>
                          </a:ln>
                          <a:solidFill>
                            <a:srgbClr val="000000"/>
                          </a:solidFill>
                          <a:latin typeface="Adobe Clean Light" panose="020B0303020404020204" pitchFamily="34" charset="0"/>
                        </a:rPr>
                        <a:t>Die Unternehmensfunktionen des Kunden weisen eine geringfügige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oder gar keine Beeinträchtigung des Service auf und es gibt eine Lösung/Problemumgehung, mit der die Unternehmensfunktionen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weiterhin normal genutzt werden können.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Geschäftszeiten / </a:t>
                      </a:r>
                    </a:p>
                    <a:p>
                      <a:pPr marL="0" marR="18859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6 Stunden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Geschäftszeiten / </a:t>
                      </a:r>
                    </a:p>
                    <a:p>
                      <a:pPr marL="0" marR="18986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4 Stunden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Geschäftszeiten / </a:t>
                      </a:r>
                    </a:p>
                    <a:p>
                      <a:pPr marL="0" marR="189865"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 2 Stunden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24x5 /</a:t>
                      </a:r>
                    </a:p>
                    <a:p>
                      <a:pPr marL="0" marR="32956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1 Stunde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de-DE" sz="1100" b="1">
                          <a:ln>
                            <a:noFill/>
                          </a:ln>
                          <a:solidFill>
                            <a:srgbClr val="000000"/>
                          </a:solidFill>
                          <a:latin typeface="Adobe Clean" panose="020B0503020404020204" pitchFamily="34" charset="0"/>
                        </a:rPr>
                        <a:t>PRIORITÄT 4</a:t>
                      </a:r>
                      <a:br>
                        <a:rPr lang="de-DE" sz="1100">
                          <a:ln>
                            <a:noFill/>
                          </a:ln>
                          <a:solidFill>
                            <a:srgbClr val="000000"/>
                          </a:solidFill>
                          <a:latin typeface="Adobe Clean" panose="020B0503020404020204" pitchFamily="34" charset="0"/>
                        </a:rPr>
                      </a:br>
                      <a:endParaRPr lang="de-DE"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de-DE" sz="1200" dirty="0">
                          <a:ln>
                            <a:noFill/>
                          </a:ln>
                          <a:solidFill>
                            <a:srgbClr val="000000"/>
                          </a:solidFill>
                          <a:latin typeface="Adobe Clean Light" panose="020B0303020404020204" pitchFamily="34" charset="0"/>
                        </a:rPr>
                        <a:t>Allgemeine Frage zur aktuellen Produktfunktionalität oder Anfrage </a:t>
                      </a:r>
                      <a:br>
                        <a:rPr lang="de-DE" sz="1200" dirty="0">
                          <a:ln>
                            <a:noFill/>
                          </a:ln>
                          <a:solidFill>
                            <a:srgbClr val="000000"/>
                          </a:solidFill>
                          <a:latin typeface="Adobe Clean Light" panose="020B0303020404020204" pitchFamily="34" charset="0"/>
                        </a:rPr>
                      </a:br>
                      <a:r>
                        <a:rPr lang="de-DE" sz="1200" dirty="0">
                          <a:ln>
                            <a:noFill/>
                          </a:ln>
                          <a:solidFill>
                            <a:srgbClr val="000000"/>
                          </a:solidFill>
                          <a:latin typeface="Adobe Clean Light" panose="020B0303020404020204" pitchFamily="34" charset="0"/>
                        </a:rPr>
                        <a:t>zu einer Erweiterung.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Geschäftstage /</a:t>
                      </a:r>
                    </a:p>
                    <a:p>
                      <a:pPr marL="0" marR="21272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3 Tage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Geschäftstag / </a:t>
                      </a:r>
                    </a:p>
                    <a:p>
                      <a:pPr marL="0" marR="230505"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1 Tag</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Geschäftstag / </a:t>
                      </a:r>
                    </a:p>
                    <a:p>
                      <a:pPr marL="0" marR="231140" indent="0" algn="ctr" rtl="0">
                        <a:lnSpc>
                          <a:spcPct val="100000"/>
                        </a:lnSpc>
                        <a:spcBef>
                          <a:spcPts val="0"/>
                        </a:spcBef>
                        <a:spcAft>
                          <a:spcPts val="0"/>
                        </a:spcAft>
                      </a:pPr>
                      <a:r>
                        <a:rPr lang="de-DE" sz="1000">
                          <a:ln>
                            <a:noFill/>
                          </a:ln>
                          <a:solidFill>
                            <a:srgbClr val="020302"/>
                          </a:solidFill>
                          <a:latin typeface="Adobe Clean" panose="020B0503020404020204" pitchFamily="34" charset="0"/>
                        </a:rPr>
                        <a:t> 1 Tag</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Geschäftstag / </a:t>
                      </a:r>
                    </a:p>
                    <a:p>
                      <a:pPr marL="0" marR="231140" indent="0" algn="ctr" rtl="0">
                        <a:lnSpc>
                          <a:spcPct val="100000"/>
                        </a:lnSpc>
                        <a:spcBef>
                          <a:spcPts val="0"/>
                        </a:spcBef>
                        <a:spcAft>
                          <a:spcPts val="0"/>
                        </a:spcAft>
                      </a:pPr>
                      <a:r>
                        <a:rPr lang="de-DE" sz="1000" dirty="0">
                          <a:ln>
                            <a:noFill/>
                          </a:ln>
                          <a:solidFill>
                            <a:srgbClr val="020302"/>
                          </a:solidFill>
                          <a:latin typeface="Adobe Clean" panose="020B0503020404020204" pitchFamily="34" charset="0"/>
                        </a:rPr>
                        <a:t> 1 Tag</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de-DE" dirty="0">
                <a:latin typeface="+mj-lt"/>
              </a:rPr>
              <a:t>Adobe Analytics: </a:t>
            </a:r>
            <a:r>
              <a:rPr lang="de-DE" dirty="0">
                <a:solidFill>
                  <a:schemeClr val="tx1"/>
                </a:solidFill>
                <a:latin typeface="+mj-lt"/>
              </a:rPr>
              <a:t>Branchenführende Lösung, um sämtliche Handlungen Ihrer Kunden zu erfassen, zu organisieren, zu analysieren und darüber Berichte zu erstellen.</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600">
                    <a:solidFill>
                      <a:srgbClr val="FFFFFF"/>
                    </a:solidFill>
                    <a:latin typeface="Adobe Clean ExtraBold"/>
                  </a:rPr>
                  <a:t>Einblicke in Ergebnisse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40538" y="2600219"/>
              <a:ext cx="367920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Business-Anwender und Führungskräfte können jetzt einfach und schnell über Mobilgeräte auf Erkenntnisse zugreifen und erhalten sofortige Antworten auf interaktive Fragen.</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FFFFFF"/>
                    </a:solidFill>
                    <a:latin typeface="Adobe Clean ExtraBold"/>
                  </a:rPr>
                  <a:t>Neues algorithmisches </a:t>
                </a:r>
                <a:r>
                  <a:rPr lang="de-DE" sz="1400" dirty="0" err="1">
                    <a:solidFill>
                      <a:srgbClr val="FFFFFF"/>
                    </a:solidFill>
                    <a:latin typeface="Adobe Clean ExtraBold"/>
                  </a:rPr>
                  <a:t>Attributionsmodell</a:t>
                </a:r>
                <a:endParaRPr lang="de-DE" sz="1400" dirty="0">
                  <a:solidFill>
                    <a:srgbClr val="FFFFFF"/>
                  </a:solidFill>
                  <a:latin typeface="Adobe Clean ExtraBold"/>
                </a:endParaRP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Benutzer sind damit in der Lage, </a:t>
              </a:r>
              <a:br>
                <a:rPr lang="de-DE" sz="1400" dirty="0"/>
              </a:br>
              <a:r>
                <a:rPr lang="de-DE" sz="1400" dirty="0"/>
                <a:t>ihre Marketing-Investitionen in Paid, </a:t>
              </a:r>
              <a:r>
                <a:rPr lang="de-DE" sz="1400" dirty="0" err="1"/>
                <a:t>Earned</a:t>
              </a:r>
              <a:r>
                <a:rPr lang="de-DE" sz="1400" dirty="0"/>
                <a:t> und </a:t>
              </a:r>
              <a:r>
                <a:rPr lang="de-DE" sz="1400" dirty="0" err="1"/>
                <a:t>Owned</a:t>
              </a:r>
              <a:r>
                <a:rPr lang="de-DE" sz="1400" dirty="0"/>
                <a:t> Media besser zu bewerten.</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8" y="1712621"/>
            <a:ext cx="3679202" cy="2270904"/>
            <a:chOff x="340537" y="1413856"/>
            <a:chExt cx="3679202"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40537" y="2600219"/>
              <a:ext cx="3679202"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Business-</a:t>
              </a:r>
              <a:r>
                <a:rPr lang="de-DE" sz="1400" dirty="0" err="1"/>
                <a:t>Intelligence</a:t>
              </a:r>
              <a:r>
                <a:rPr lang="de-DE" sz="1400" dirty="0"/>
                <a:t>- und Data-Science-Teams haben mit diesem leistungsstarken Analyse-Toolkit die Möglichkeit, kanalübergreifende Daten zusammenzuführen und zu analysieren.</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300" dirty="0">
                  <a:solidFill>
                    <a:schemeClr val="bg1"/>
                  </a:solidFill>
                  <a:latin typeface="+mj-lt"/>
                  <a:hlinkClick r:id="rId8">
                    <a:extLst>
                      <a:ext uri="{A12FA001-AC4F-418D-AE19-62706E023703}">
                        <ahyp:hlinkClr xmlns:ahyp="http://schemas.microsoft.com/office/drawing/2018/hyperlinkcolor" val="tx"/>
                      </a:ext>
                    </a:extLst>
                  </a:hlinkClick>
                </a:rPr>
                <a:t>Implementierungs-Handbuch</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9">
                    <a:extLst>
                      <a:ext uri="{A12FA001-AC4F-418D-AE19-62706E023703}">
                        <ahyp:hlinkClr xmlns:ahyp="http://schemas.microsoft.com/office/drawing/2018/hyperlinkcolor" val="tx"/>
                      </a:ext>
                    </a:extLst>
                  </a:hlinkClick>
                </a:rPr>
                <a:t>Analytics-Community</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de-DE" sz="1400">
                  <a:solidFill>
                    <a:srgbClr val="FFFFFF"/>
                  </a:solidFill>
                  <a:latin typeface="+mj-lt"/>
                  <a:hlinkClick r:id="rId10">
                    <a:extLst>
                      <a:ext uri="{A12FA001-AC4F-418D-AE19-62706E023703}">
                        <ahyp:hlinkClr xmlns:ahyp="http://schemas.microsoft.com/office/drawing/2018/hyperlinkcolor" val="tx"/>
                      </a:ext>
                    </a:extLst>
                  </a:hlinkClick>
                </a:rPr>
                <a:t>Lernen und Support</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de-DE" sz="1400">
                  <a:solidFill>
                    <a:schemeClr val="bg1"/>
                  </a:solidFill>
                  <a:latin typeface="+mj-lt"/>
                  <a:hlinkClick r:id="rId12">
                    <a:extLst>
                      <a:ext uri="{A12FA001-AC4F-418D-AE19-62706E023703}">
                        <ahyp:hlinkClr xmlns:ahyp="http://schemas.microsoft.com/office/drawing/2018/hyperlinkcolor" val="tx"/>
                      </a:ext>
                    </a:extLst>
                  </a:hlinkClick>
                </a:rPr>
                <a:t>Analytics-Dokumentation</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F2AE37-6D6A-4068-82E9-F5EF16CBE49D}">
  <ds:schemaRefs>
    <ds:schemaRef ds:uri="http://schemas.microsoft.com/sharepoint/v3/contenttype/forms"/>
  </ds:schemaRefs>
</ds:datastoreItem>
</file>

<file path=customXml/itemProps2.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47</TotalTime>
  <Words>4767</Words>
  <Application>Microsoft Office PowerPoint</Application>
  <PresentationFormat>Widescreen</PresentationFormat>
  <Paragraphs>705</Paragraphs>
  <Slides>33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 SemiLight (Body)</vt:lpstr>
      <vt:lpstr>adobe-clean-ux</vt:lpstr>
      <vt:lpstr>Adobe Clean</vt:lpstr>
      <vt:lpstr>Adobe Clean ExtraBold</vt:lpstr>
      <vt:lpstr>Adobe Clean Light</vt:lpstr>
      <vt:lpstr>Adobe Clean SemiLight</vt:lpstr>
      <vt:lpstr>Arial</vt:lpstr>
      <vt:lpstr>Calibri</vt:lpstr>
      <vt:lpstr>Wingdings</vt:lpstr>
      <vt:lpstr>Adobe Corporate Master 2020</vt:lpstr>
      <vt:lpstr>Adobe Experience Cloud Support-Leitfaden</vt:lpstr>
      <vt:lpstr>PowerPoint Presentation</vt:lpstr>
      <vt:lpstr>Adobe Experience Cloud: Ein integriertes Lösungspaket zur Erstellung von Kampagnen, zur Verwaltung von Werbemaßnahmen und zur Gewinnung umfassender Einblicke in Ihre Geschäftstätigkeit. Weitere Informationen</vt:lpstr>
      <vt:lpstr>Richtlinien zum Support</vt:lpstr>
      <vt:lpstr>Möglichkeiten der Kontaktaufnahme mit dem Support</vt:lpstr>
      <vt:lpstr>Wer kann den Support kontaktieren?</vt:lpstr>
      <vt:lpstr>Regionale Betriebszeiten, Sprachen und Telefonnummern des Adobe-Supports</vt:lpstr>
      <vt:lpstr>Definition der Prioritäten für den Adobe-Support</vt:lpstr>
      <vt:lpstr>Adobe Analytics: Branchenführende Lösung, um sämtliche Handlungen Ihrer Kunden zu erfassen, zu organisieren, zu analysieren und darüber Berichte zu erstellen.</vt:lpstr>
      <vt:lpstr>Adobe Audience Manager: Daten-Management-Plattform, die Sie bei der Erstellung eindeutiger Zielgruppenprofile unterstützt, damit Sie Ihre lukrativsten Segmente identifizieren und auf allen digitalen Kanälen nutzen können.</vt:lpstr>
      <vt:lpstr>Adobe Target: ermöglicht Ihnen, mithilfe einfacher Tests den optimalen Inhalt zu ermitteln. Auf diese Weise können Sie jedem Kunden  ein optimales Erlebnis bieten.</vt:lpstr>
      <vt:lpstr>Adobe Experience Manager: eine leistungsstarke Plattform zur Verwaltung und Bereitstellung vernetzter digitaler Erlebnisse auf der gesamten Customer Journey – egal ob im Internet oder im Geschäft.</vt:lpstr>
      <vt:lpstr>Adobe Campaign: Kanalübergreifendes Kampagnen-Management-Tool, mit dem Sie Kampagnen auf allen Ihren Medien verbessern und personalisieren können.</vt:lpstr>
      <vt:lpstr>Adobe Experience Platform: Platform ermöglicht Unternehmen  die Zentralisierung und Standardisierung von Kundendaten und -inhalten  aus beliebigen Systemen sowie die Anwendung von Data Science  und maschinellem Lernen, um das Design und die Bereitstellung  von personalisierten Kundenerlebnissen erheblich zu verbessern.</vt:lpstr>
      <vt:lpstr>Adobe Primetime: Multiscreen-TV-Plattform, die Rundfunkunternehmen, Kabelnetzen und Dienstleistern hilft, ansprechende und personalisierte TV- und Filmerlebnisse zu schaffen und zu monetarisieren.</vt:lpstr>
      <vt:lpstr>Adobe Marketo Engage: Halten Sie bei jedem Schritt in der Customer Journey Kontakt zu Ihren Kunden, indem Sie das Customer Experience Management mithilfe von Marketo Engage neu gestalten.</vt:lpstr>
      <vt:lpstr>Adobe Commerce: End-to-end-Commerce, der mit Ihnen mitwächst – unabhängig von Unternehmensgröße und -standort.</vt:lpstr>
      <vt:lpstr>Adobe Workfront: Verbinden Sie sich mit anderen und arbeiten  Sie in komplexen Workflows zusammen – von überall. </vt:lpstr>
      <vt:lpstr>Adobe Ad Cloud: hilft Ihnen, entsprechend ihrem Budget den besten Mix aus Such-, Display- und dynamischen Anzeigen zu erstellen. Darüber hinaus automatisiert diese Lösung die Ausführung Ihres Medienplans.</vt:lpstr>
      <vt:lpstr>Erstellen eines Support-Falls | Adobe Experience Manager,  Adobe Experience Platform und Adobe Campaign</vt:lpstr>
      <vt:lpstr>Beschreibung des Falls | Adobe Experience Manager,  Adobe Experience Platform und Adobe Campaign</vt:lpstr>
      <vt:lpstr>Erstellen eines Support-Falls | Adobe Analytics, Adobe Audience Manager, Adobe Target</vt:lpstr>
      <vt:lpstr>Erstellen eines Support-Falls | Adobe Primetime</vt:lpstr>
      <vt:lpstr>Erstellen eines Support-Falls | Adobe Commerce</vt:lpstr>
      <vt:lpstr>Erstellen eines Support-Falls | Adobe Marketo Engage</vt:lpstr>
      <vt:lpstr>Kontaktaufnahme mit dem Adobe-Support</vt:lpstr>
      <vt:lpstr>Tools und Ressourcen</vt:lpstr>
      <vt:lpstr>PowerPoint Presentation</vt:lpstr>
      <vt:lpstr>PowerPoint Presentation</vt:lpstr>
      <vt:lpstr>PowerPoint Presentation</vt:lpstr>
      <vt:lpstr>Business Support</vt:lpstr>
      <vt:lpstr>Enterprise Support</vt:lpstr>
      <vt:lpstr>Elite Support</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Lubomir Michniak</cp:lastModifiedBy>
  <cp:revision>15</cp:revision>
  <dcterms:created xsi:type="dcterms:W3CDTF">2020-03-17T17:00:03Z</dcterms:created>
  <dcterms:modified xsi:type="dcterms:W3CDTF">2021-11-12T15:05:47Z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